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80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</p:sldIdLst>
  <p:sldSz cy="6858000" cx="12192000"/>
  <p:notesSz cx="6858000" cy="9144000"/>
  <p:embeddedFontLst>
    <p:embeddedFont>
      <p:font typeface="Arial Narrow"/>
      <p:regular r:id="rId104"/>
      <p:bold r:id="rId105"/>
      <p:italic r:id="rId106"/>
      <p:boldItalic r:id="rId10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08" roundtripDataSignature="AMtx7mgews7JjsB/mn08xAjngLo7OVEXM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font" Target="fonts/ArialNarrow-boldItalic.fntdata"/><Relationship Id="rId106" Type="http://schemas.openxmlformats.org/officeDocument/2006/relationships/font" Target="fonts/ArialNarrow-italic.fntdata"/><Relationship Id="rId105" Type="http://schemas.openxmlformats.org/officeDocument/2006/relationships/font" Target="fonts/ArialNarrow-bold.fntdata"/><Relationship Id="rId104" Type="http://schemas.openxmlformats.org/officeDocument/2006/relationships/font" Target="fonts/ArialNarrow-regular.fntdata"/><Relationship Id="rId108" Type="http://customschemas.google.com/relationships/presentationmetadata" Target="metadata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slide" Target="slides/slide98.xml"/><Relationship Id="rId102" Type="http://schemas.openxmlformats.org/officeDocument/2006/relationships/slide" Target="slides/slide97.xml"/><Relationship Id="rId101" Type="http://schemas.openxmlformats.org/officeDocument/2006/relationships/slide" Target="slides/slide96.xml"/><Relationship Id="rId100" Type="http://schemas.openxmlformats.org/officeDocument/2006/relationships/slide" Target="slides/slide95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slide" Target="slides/slide94.xml"/><Relationship Id="rId10" Type="http://schemas.openxmlformats.org/officeDocument/2006/relationships/slide" Target="slides/slide5.xml"/><Relationship Id="rId98" Type="http://schemas.openxmlformats.org/officeDocument/2006/relationships/slide" Target="slides/slide93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:notes"/>
          <p:cNvSpPr txBox="1"/>
          <p:nvPr>
            <p:ph idx="1" type="body"/>
          </p:nvPr>
        </p:nvSpPr>
        <p:spPr>
          <a:xfrm>
            <a:off x="701040" y="4725670"/>
            <a:ext cx="5608320" cy="3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31" name="Google Shape;231;p1:notes"/>
          <p:cNvSpPr/>
          <p:nvPr>
            <p:ph idx="2" type="sldImg"/>
          </p:nvPr>
        </p:nvSpPr>
        <p:spPr>
          <a:xfrm>
            <a:off x="-212725" y="387350"/>
            <a:ext cx="7435850" cy="41830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4932c3bc03_0_20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4932c3bc03_0_20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g34932c3bc03_0_20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49e3eaad11_0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g349e3eaad11_0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4932c3bc03_0_8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g34932c3bc03_0_8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4932c3bc03_0_8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g34932c3bc03_0_8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4932c3bc03_0_8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g34932c3bc03_0_8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4932c3bc03_0_8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g34932c3bc03_0_8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4932c3bc03_0_8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g34932c3bc03_0_8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4932c3bc03_0_8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g34932c3bc03_0_8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34932c3bc03_0_8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g34932c3bc03_0_8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34932c3bc03_0_9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g34932c3bc03_0_9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34932c3bc03_0_9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g34932c3bc03_0_9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34932c3bc03_0_9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g34932c3bc03_0_9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34932c3bc03_0_9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g34932c3bc03_0_9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34932c3bc03_0_9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g34932c3bc03_0_9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34932c3bc03_0_10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g34932c3bc03_0_10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34932c3bc03_0_10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g34932c3bc03_0_10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34932c3bc03_0_10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g34932c3bc03_0_10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34932c3bc03_0_10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g34932c3bc03_0_10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34932c3bc03_0_10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g34932c3bc03_0_10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34932c3bc03_0_10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g34932c3bc03_0_10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34932c3bc03_0_10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g34932c3bc03_0_10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34932c3bc03_0_10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g34932c3bc03_0_10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34932c3bc03_0_10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g34932c3bc03_0_10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34932c3bc03_0_10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g34932c3bc03_0_10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34932c3bc03_0_11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1" name="Google Shape;721;g34932c3bc03_0_11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34932c3bc03_0_11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g34932c3bc03_0_11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34932c3bc03_0_11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5" name="Google Shape;745;g34932c3bc03_0_11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34932c3bc03_0_11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1" name="Google Shape;751;g34932c3bc03_0_11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34932c3bc03_0_11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9" name="Google Shape;759;g34932c3bc03_0_11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34932c3bc03_0_11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9" name="Google Shape;769;g34932c3bc03_0_11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34932c3bc03_0_11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1" name="Google Shape;781;g34932c3bc03_0_11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34932c3bc03_0_11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6" name="Google Shape;796;g34932c3bc03_0_11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34932c3bc03_0_20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2" name="Google Shape;802;g34932c3bc03_0_20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34932c3bc03_0_21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4" name="Google Shape;814;g34932c3bc03_0_21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34932c3bc03_0_21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0" name="Google Shape;830;g34932c3bc03_0_21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34932c3bc03_0_21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7" name="Google Shape;847;g34932c3bc03_0_21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34932c3bc03_0_21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4" name="Google Shape;864;g34932c3bc03_0_21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34932c3bc03_0_21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2" name="Google Shape;882;g34932c3bc03_0_21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34932c3bc03_0_17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1" name="Google Shape;901;g34932c3bc03_0_17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34932c3bc03_0_17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6" name="Google Shape;906;g34932c3bc03_0_17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34932c3bc03_0_17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2" name="Google Shape;912;g34932c3bc03_0_17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34932c3bc03_0_17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6" name="Google Shape;926;g34932c3bc03_0_17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g34932c3bc03_0_17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8" name="Google Shape;948;g34932c3bc03_0_17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34932c3bc03_0_17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8" name="Google Shape;978;g34932c3bc03_0_17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34932c3bc03_0_18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7" name="Google Shape;1017;g34932c3bc03_0_18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g34932c3bc03_0_18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4" name="Google Shape;1064;g34932c3bc03_0_18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g34932c3bc03_0_18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9" name="Google Shape;1069;g34932c3bc03_0_18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34932c3bc03_0_18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5" name="Google Shape;1075;g34932c3bc03_0_18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7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g34932c3bc03_0_18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9" name="Google Shape;1089;g34932c3bc03_0_18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9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g34932c3bc03_0_19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1" name="Google Shape;1111;g34932c3bc03_0_19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9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g34932c3bc03_0_19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1" name="Google Shape;1141;g34932c3bc03_0_19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7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34932c3bc03_0_19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9" name="Google Shape;1179;g34932c3bc03_0_19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3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g34932c3bc03_0_12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5" name="Google Shape;1225;g34932c3bc03_0_12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9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g34932c3bc03_0_12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1" name="Google Shape;1231;g34932c3bc03_0_12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6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34932c3bc03_0_12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8" name="Google Shape;1238;g34932c3bc03_0_12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5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g34932c3bc03_0_13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7" name="Google Shape;1257;g34932c3bc03_0_13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g34932c3bc03_0_13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3" name="Google Shape;1293;g34932c3bc03_0_13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g34932c3bc03_0_13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3" name="Google Shape;1343;g34932c3bc03_0_13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6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g34932c3bc03_0_14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8" name="Google Shape;1398;g34932c3bc03_0_14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7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g34932c3bc03_0_15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9" name="Google Shape;1459;g34932c3bc03_0_15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2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Google Shape;1463;g34932c3bc03_0_15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4" name="Google Shape;1464;g34932c3bc03_0_15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8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g34932c3bc03_0_15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0" name="Google Shape;1470;g34932c3bc03_0_15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4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Google Shape;1475;g34932c3bc03_0_15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6" name="Google Shape;1476;g34932c3bc03_0_15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0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g34932c3bc03_0_15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2" name="Google Shape;1482;g34932c3bc03_0_15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6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g34932c3bc03_0_15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8" name="Google Shape;1488;g34932c3bc03_0_15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8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34932c3bc03_0_15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0" name="Google Shape;1500;g34932c3bc03_0_15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g34932c3bc03_0_15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3" name="Google Shape;1513;g34932c3bc03_0_15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9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g34932c3bc03_0_15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1" name="Google Shape;1531;g34932c3bc03_0_15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9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g34932c3bc03_0_15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1" name="Google Shape;1551;g34932c3bc03_0_15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Google Shape;1562;g3407466c2e4_0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3" name="Google Shape;1563;g3407466c2e4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4" name="Google Shape;1564;g3407466c2e4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2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p10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4" name="Google Shape;1574;p1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1" Type="http://schemas.openxmlformats.org/officeDocument/2006/relationships/image" Target="../media/image5.png"/><Relationship Id="rId10" Type="http://schemas.openxmlformats.org/officeDocument/2006/relationships/hyperlink" Target="http://www.noaa.gov/fisheries" TargetMode="External"/><Relationship Id="rId13" Type="http://schemas.openxmlformats.org/officeDocument/2006/relationships/image" Target="../media/image4.png"/><Relationship Id="rId12" Type="http://schemas.openxmlformats.org/officeDocument/2006/relationships/hyperlink" Target="http://www.noaa.gov/oceans-coasts" TargetMode="External"/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.noaa.gov/" TargetMode="External"/><Relationship Id="rId3" Type="http://schemas.openxmlformats.org/officeDocument/2006/relationships/image" Target="../media/image9.png"/><Relationship Id="rId4" Type="http://schemas.openxmlformats.org/officeDocument/2006/relationships/hyperlink" Target="http://www.noaa.gov/marine-aviation" TargetMode="External"/><Relationship Id="rId9" Type="http://schemas.openxmlformats.org/officeDocument/2006/relationships/image" Target="../media/image1.png"/><Relationship Id="rId15" Type="http://schemas.openxmlformats.org/officeDocument/2006/relationships/image" Target="../media/image12.png"/><Relationship Id="rId14" Type="http://schemas.openxmlformats.org/officeDocument/2006/relationships/hyperlink" Target="http://www.noaa.gov/weather" TargetMode="External"/><Relationship Id="rId5" Type="http://schemas.openxmlformats.org/officeDocument/2006/relationships/image" Target="../media/image2.png"/><Relationship Id="rId6" Type="http://schemas.openxmlformats.org/officeDocument/2006/relationships/hyperlink" Target="http://www.noaa.gov/research" TargetMode="External"/><Relationship Id="rId7" Type="http://schemas.openxmlformats.org/officeDocument/2006/relationships/image" Target="../media/image3.png"/><Relationship Id="rId8" Type="http://schemas.openxmlformats.org/officeDocument/2006/relationships/hyperlink" Target="http://www.noaa.gov/satellites" TargetMode="Externa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5.png"/><Relationship Id="rId10" Type="http://schemas.openxmlformats.org/officeDocument/2006/relationships/hyperlink" Target="http://www.noaa.gov/fisheries" TargetMode="External"/><Relationship Id="rId13" Type="http://schemas.openxmlformats.org/officeDocument/2006/relationships/image" Target="../media/image4.png"/><Relationship Id="rId12" Type="http://schemas.openxmlformats.org/officeDocument/2006/relationships/hyperlink" Target="http://www.noaa.gov/oceans-coasts" TargetMode="External"/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noaa.gov/" TargetMode="External"/><Relationship Id="rId3" Type="http://schemas.openxmlformats.org/officeDocument/2006/relationships/image" Target="../media/image9.png"/><Relationship Id="rId4" Type="http://schemas.openxmlformats.org/officeDocument/2006/relationships/hyperlink" Target="http://www.noaa.gov/marine-aviation" TargetMode="External"/><Relationship Id="rId9" Type="http://schemas.openxmlformats.org/officeDocument/2006/relationships/image" Target="../media/image1.png"/><Relationship Id="rId15" Type="http://schemas.openxmlformats.org/officeDocument/2006/relationships/image" Target="../media/image12.png"/><Relationship Id="rId14" Type="http://schemas.openxmlformats.org/officeDocument/2006/relationships/hyperlink" Target="http://www.noaa.gov/weather" TargetMode="External"/><Relationship Id="rId5" Type="http://schemas.openxmlformats.org/officeDocument/2006/relationships/image" Target="../media/image2.png"/><Relationship Id="rId6" Type="http://schemas.openxmlformats.org/officeDocument/2006/relationships/hyperlink" Target="http://www.noaa.gov/research" TargetMode="External"/><Relationship Id="rId7" Type="http://schemas.openxmlformats.org/officeDocument/2006/relationships/image" Target="../media/image3.png"/><Relationship Id="rId8" Type="http://schemas.openxmlformats.org/officeDocument/2006/relationships/hyperlink" Target="http://www.noaa.gov/satellites" TargetMode="Externa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k Blue">
  <p:cSld name="Dk Blu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2"/>
          <p:cNvSpPr/>
          <p:nvPr/>
        </p:nvSpPr>
        <p:spPr>
          <a:xfrm>
            <a:off x="547747" y="0"/>
            <a:ext cx="11641200" cy="4267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102"/>
          <p:cNvSpPr/>
          <p:nvPr>
            <p:ph idx="2" type="pic"/>
          </p:nvPr>
        </p:nvSpPr>
        <p:spPr>
          <a:xfrm>
            <a:off x="550101" y="4267200"/>
            <a:ext cx="11638800" cy="2590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" name="Google Shape;18;p102"/>
          <p:cNvSpPr txBox="1"/>
          <p:nvPr>
            <p:ph idx="1" type="body"/>
          </p:nvPr>
        </p:nvSpPr>
        <p:spPr>
          <a:xfrm>
            <a:off x="1040445" y="2590799"/>
            <a:ext cx="1828800" cy="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D6F5FF"/>
              </a:buClr>
              <a:buSzPts val="1800"/>
              <a:buFont typeface="Arial"/>
              <a:buNone/>
              <a:defRPr b="1" i="0" sz="2400" u="none" cap="none" strike="noStrike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b="1" i="0" sz="2400" u="none" cap="none" strike="noStrik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b="1" i="0" sz="2400" u="none" cap="none" strike="noStrik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b="1" i="0" sz="2400" u="none" cap="none" strike="noStrik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b="1" i="0" sz="2400" u="none" cap="none" strike="noStrik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2133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Google Shape;19;p102"/>
          <p:cNvSpPr txBox="1"/>
          <p:nvPr>
            <p:ph idx="3" type="body"/>
          </p:nvPr>
        </p:nvSpPr>
        <p:spPr>
          <a:xfrm>
            <a:off x="1040445" y="3733800"/>
            <a:ext cx="17272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D6F5FF"/>
              </a:buClr>
              <a:buSzPts val="1600"/>
              <a:buFont typeface="Arial"/>
              <a:buNone/>
              <a:defRPr b="0" i="0" sz="2133" u="none" cap="none" strike="noStrike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b="1" i="0" sz="2400" u="none" cap="none" strike="noStrik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b="1" i="0" sz="2400" u="none" cap="none" strike="noStrik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b="1" i="0" sz="2400" u="none" cap="none" strike="noStrik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b="1" i="0" sz="2400" u="none" cap="none" strike="noStrik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2133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p102"/>
          <p:cNvSpPr txBox="1"/>
          <p:nvPr>
            <p:ph idx="4" type="body"/>
          </p:nvPr>
        </p:nvSpPr>
        <p:spPr>
          <a:xfrm>
            <a:off x="3352800" y="768745"/>
            <a:ext cx="8128000" cy="13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1173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 i="0" sz="5867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b="0" i="0" sz="3733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b="0" i="0" sz="32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b="0" i="0" sz="24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2133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102"/>
          <p:cNvSpPr txBox="1"/>
          <p:nvPr>
            <p:ph idx="5" type="body"/>
          </p:nvPr>
        </p:nvSpPr>
        <p:spPr>
          <a:xfrm>
            <a:off x="3353383" y="2262187"/>
            <a:ext cx="8123200" cy="9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  <a:defRPr b="0" i="0" sz="3733" u="none" cap="none" strike="noStrik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b="0" i="0" sz="3733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b="0" i="0" sz="32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b="0" i="0" sz="24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2133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102"/>
          <p:cNvSpPr txBox="1"/>
          <p:nvPr>
            <p:ph idx="6" type="body"/>
          </p:nvPr>
        </p:nvSpPr>
        <p:spPr>
          <a:xfrm>
            <a:off x="3352800" y="3311237"/>
            <a:ext cx="8128000" cy="6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4EDFF"/>
              </a:buClr>
              <a:buSzPts val="1800"/>
              <a:buFont typeface="Arial"/>
              <a:buNone/>
              <a:defRPr b="0" i="0" sz="2400" u="none" cap="none" strike="noStrik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b="0" i="0" sz="3733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b="0" i="0" sz="32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b="0" i="0" sz="24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2133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23" name="Google Shape;23;p102"/>
          <p:cNvCxnSpPr/>
          <p:nvPr/>
        </p:nvCxnSpPr>
        <p:spPr>
          <a:xfrm>
            <a:off x="3047999" y="609600"/>
            <a:ext cx="0" cy="3473200"/>
          </a:xfrm>
          <a:prstGeom prst="straightConnector1">
            <a:avLst/>
          </a:prstGeom>
          <a:noFill/>
          <a:ln cap="flat" cmpd="sng" w="12700">
            <a:solidFill>
              <a:srgbClr val="3FA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4" name="Google Shape;24;p102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1200" y="533400"/>
            <a:ext cx="1762136" cy="21339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oogle Shape;25;p102"/>
          <p:cNvGrpSpPr/>
          <p:nvPr/>
        </p:nvGrpSpPr>
        <p:grpSpPr>
          <a:xfrm>
            <a:off x="-40517" y="-3048"/>
            <a:ext cx="629920" cy="6861048"/>
            <a:chOff x="-15240" y="-3048"/>
            <a:chExt cx="472440" cy="6861048"/>
          </a:xfrm>
        </p:grpSpPr>
        <p:sp>
          <p:nvSpPr>
            <p:cNvPr id="26" name="Google Shape;26;p102"/>
            <p:cNvSpPr/>
            <p:nvPr/>
          </p:nvSpPr>
          <p:spPr>
            <a:xfrm>
              <a:off x="10668" y="0"/>
              <a:ext cx="420600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102"/>
            <p:cNvSpPr/>
            <p:nvPr/>
          </p:nvSpPr>
          <p:spPr>
            <a:xfrm>
              <a:off x="16002" y="-3048"/>
              <a:ext cx="410100" cy="1069800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C:\Users\jacqui.fenner\Desktop\PTT templates\images\noaa icons\noaa_icons-04.png" id="28" name="Google Shape;28;p102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5.png" id="29" name="Google Shape;29;p102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6.png" id="30" name="Google Shape;30;p102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7.png" id="31" name="Google Shape;31;p102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8.png" id="32" name="Google Shape;32;p102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10.png" id="33" name="Google Shape;33;p102">
              <a:hlinkClick r:id="rId14"/>
            </p:cNvPr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" name="Google Shape;34;p102"/>
            <p:cNvGrpSpPr/>
            <p:nvPr/>
          </p:nvGrpSpPr>
          <p:grpSpPr>
            <a:xfrm>
              <a:off x="15148" y="0"/>
              <a:ext cx="420600" cy="6858000"/>
              <a:chOff x="15148" y="0"/>
              <a:chExt cx="420600" cy="6858000"/>
            </a:xfrm>
          </p:grpSpPr>
          <p:grpSp>
            <p:nvGrpSpPr>
              <p:cNvPr id="35" name="Google Shape;35;p102"/>
              <p:cNvGrpSpPr/>
              <p:nvPr/>
            </p:nvGrpSpPr>
            <p:grpSpPr>
              <a:xfrm>
                <a:off x="15148" y="1066800"/>
                <a:ext cx="420600" cy="5334000"/>
                <a:chOff x="15148" y="1066800"/>
                <a:chExt cx="420600" cy="5334000"/>
              </a:xfrm>
            </p:grpSpPr>
            <p:cxnSp>
              <p:nvCxnSpPr>
                <p:cNvPr id="36" name="Google Shape;36;p102"/>
                <p:cNvCxnSpPr/>
                <p:nvPr/>
              </p:nvCxnSpPr>
              <p:spPr>
                <a:xfrm>
                  <a:off x="15148" y="42672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7" name="Google Shape;37;p102"/>
                <p:cNvCxnSpPr/>
                <p:nvPr/>
              </p:nvCxnSpPr>
              <p:spPr>
                <a:xfrm>
                  <a:off x="15148" y="32004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8" name="Google Shape;38;p102"/>
                <p:cNvCxnSpPr/>
                <p:nvPr/>
              </p:nvCxnSpPr>
              <p:spPr>
                <a:xfrm>
                  <a:off x="15148" y="21336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9" name="Google Shape;39;p102"/>
                <p:cNvCxnSpPr/>
                <p:nvPr/>
              </p:nvCxnSpPr>
              <p:spPr>
                <a:xfrm>
                  <a:off x="15148" y="53340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40" name="Google Shape;40;p102"/>
                <p:cNvCxnSpPr/>
                <p:nvPr/>
              </p:nvCxnSpPr>
              <p:spPr>
                <a:xfrm>
                  <a:off x="15148" y="10668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41" name="Google Shape;41;p102"/>
                <p:cNvCxnSpPr/>
                <p:nvPr/>
              </p:nvCxnSpPr>
              <p:spPr>
                <a:xfrm>
                  <a:off x="15148" y="64008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cxnSp>
            <p:nvCxnSpPr>
              <p:cNvPr id="42" name="Google Shape;42;p102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>
                    <a:alpha val="40000"/>
                  </a:schemeClr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1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96" name="Google Shape;96;p11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7" name="Google Shape;97;p1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1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1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11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4" name="Google Shape;104;p1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1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" name="Google Shape;110;p1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11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" name="Google Shape;116;p1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1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k Blue">
  <p:cSld name="Dk Blue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4932c3bc03_0_1604"/>
          <p:cNvSpPr/>
          <p:nvPr/>
        </p:nvSpPr>
        <p:spPr>
          <a:xfrm>
            <a:off x="547747" y="0"/>
            <a:ext cx="11641200" cy="4267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g34932c3bc03_0_1604"/>
          <p:cNvSpPr/>
          <p:nvPr>
            <p:ph idx="2" type="pic"/>
          </p:nvPr>
        </p:nvSpPr>
        <p:spPr>
          <a:xfrm>
            <a:off x="550101" y="4267200"/>
            <a:ext cx="11638800" cy="2590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8" name="Google Shape;128;g34932c3bc03_0_1604"/>
          <p:cNvSpPr txBox="1"/>
          <p:nvPr>
            <p:ph idx="1" type="body"/>
          </p:nvPr>
        </p:nvSpPr>
        <p:spPr>
          <a:xfrm>
            <a:off x="1040445" y="2590799"/>
            <a:ext cx="1828800" cy="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D6F5FF"/>
              </a:buClr>
              <a:buSzPts val="1800"/>
              <a:buFont typeface="Arial"/>
              <a:buNone/>
              <a:defRPr b="1" i="0" sz="2400" u="none" cap="none" strike="noStrike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b="1" i="0" sz="2400" u="none" cap="none" strike="noStrik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b="1" i="0" sz="2400" u="none" cap="none" strike="noStrik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b="1" i="0" sz="2400" u="none" cap="none" strike="noStrik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b="1" i="0" sz="2400" u="none" cap="none" strike="noStrik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2133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g34932c3bc03_0_1604"/>
          <p:cNvSpPr txBox="1"/>
          <p:nvPr>
            <p:ph idx="3" type="body"/>
          </p:nvPr>
        </p:nvSpPr>
        <p:spPr>
          <a:xfrm>
            <a:off x="1040445" y="3733800"/>
            <a:ext cx="17271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D6F5FF"/>
              </a:buClr>
              <a:buSzPts val="1600"/>
              <a:buFont typeface="Arial"/>
              <a:buNone/>
              <a:defRPr b="0" i="0" sz="2133" u="none" cap="none" strike="noStrike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b="1" i="0" sz="2400" u="none" cap="none" strike="noStrik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b="1" i="0" sz="2400" u="none" cap="none" strike="noStrik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b="1" i="0" sz="2400" u="none" cap="none" strike="noStrik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b="1" i="0" sz="2400" u="none" cap="none" strike="noStrik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2133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Google Shape;130;g34932c3bc03_0_1604"/>
          <p:cNvSpPr txBox="1"/>
          <p:nvPr>
            <p:ph idx="4" type="body"/>
          </p:nvPr>
        </p:nvSpPr>
        <p:spPr>
          <a:xfrm>
            <a:off x="3352800" y="768745"/>
            <a:ext cx="8127900" cy="13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1173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 i="0" sz="5867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b="0" i="0" sz="3733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b="0" i="0" sz="32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b="0" i="0" sz="24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2133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g34932c3bc03_0_1604"/>
          <p:cNvSpPr txBox="1"/>
          <p:nvPr>
            <p:ph idx="5" type="body"/>
          </p:nvPr>
        </p:nvSpPr>
        <p:spPr>
          <a:xfrm>
            <a:off x="3353383" y="2262187"/>
            <a:ext cx="8123100" cy="9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  <a:defRPr b="0" i="0" sz="3733" u="none" cap="none" strike="noStrik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b="0" i="0" sz="3733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b="0" i="0" sz="32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b="0" i="0" sz="24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2133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Google Shape;132;g34932c3bc03_0_1604"/>
          <p:cNvSpPr txBox="1"/>
          <p:nvPr>
            <p:ph idx="6" type="body"/>
          </p:nvPr>
        </p:nvSpPr>
        <p:spPr>
          <a:xfrm>
            <a:off x="3352800" y="3311237"/>
            <a:ext cx="8127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4EDFF"/>
              </a:buClr>
              <a:buSzPts val="1800"/>
              <a:buFont typeface="Arial"/>
              <a:buNone/>
              <a:defRPr b="0" i="0" sz="2400" u="none" cap="none" strike="noStrik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b="0" i="0" sz="3733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b="0" i="0" sz="32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b="0" i="0" sz="24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2133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33" name="Google Shape;133;g34932c3bc03_0_1604"/>
          <p:cNvCxnSpPr/>
          <p:nvPr/>
        </p:nvCxnSpPr>
        <p:spPr>
          <a:xfrm>
            <a:off x="3047999" y="609600"/>
            <a:ext cx="0" cy="3473100"/>
          </a:xfrm>
          <a:prstGeom prst="straightConnector1">
            <a:avLst/>
          </a:prstGeom>
          <a:noFill/>
          <a:ln cap="flat" cmpd="sng" w="12700">
            <a:solidFill>
              <a:srgbClr val="3FA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34" name="Google Shape;134;g34932c3bc03_0_1604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1200" y="533400"/>
            <a:ext cx="1762136" cy="21339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g34932c3bc03_0_1604"/>
          <p:cNvGrpSpPr/>
          <p:nvPr/>
        </p:nvGrpSpPr>
        <p:grpSpPr>
          <a:xfrm>
            <a:off x="-40516" y="-3048"/>
            <a:ext cx="629904" cy="6861048"/>
            <a:chOff x="-15240" y="-3048"/>
            <a:chExt cx="472440" cy="6861048"/>
          </a:xfrm>
        </p:grpSpPr>
        <p:sp>
          <p:nvSpPr>
            <p:cNvPr id="136" name="Google Shape;136;g34932c3bc03_0_1604"/>
            <p:cNvSpPr/>
            <p:nvPr/>
          </p:nvSpPr>
          <p:spPr>
            <a:xfrm>
              <a:off x="10668" y="0"/>
              <a:ext cx="420600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g34932c3bc03_0_1604"/>
            <p:cNvSpPr/>
            <p:nvPr/>
          </p:nvSpPr>
          <p:spPr>
            <a:xfrm>
              <a:off x="16002" y="-3048"/>
              <a:ext cx="410100" cy="1069800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C:\Users\jacqui.fenner\Desktop\PTT templates\images\noaa icons\noaa_icons-04.png" id="138" name="Google Shape;138;g34932c3bc03_0_1604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5.png" id="139" name="Google Shape;139;g34932c3bc03_0_1604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6.png" id="140" name="Google Shape;140;g34932c3bc03_0_1604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7.png" id="141" name="Google Shape;141;g34932c3bc03_0_1604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8.png" id="142" name="Google Shape;142;g34932c3bc03_0_1604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10.png" id="143" name="Google Shape;143;g34932c3bc03_0_1604">
              <a:hlinkClick r:id="rId14"/>
            </p:cNvPr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4" name="Google Shape;144;g34932c3bc03_0_1604"/>
            <p:cNvGrpSpPr/>
            <p:nvPr/>
          </p:nvGrpSpPr>
          <p:grpSpPr>
            <a:xfrm>
              <a:off x="15148" y="0"/>
              <a:ext cx="420600" cy="6858000"/>
              <a:chOff x="15148" y="0"/>
              <a:chExt cx="420600" cy="6858000"/>
            </a:xfrm>
          </p:grpSpPr>
          <p:grpSp>
            <p:nvGrpSpPr>
              <p:cNvPr id="145" name="Google Shape;145;g34932c3bc03_0_1604"/>
              <p:cNvGrpSpPr/>
              <p:nvPr/>
            </p:nvGrpSpPr>
            <p:grpSpPr>
              <a:xfrm>
                <a:off x="15148" y="1066800"/>
                <a:ext cx="420600" cy="5334000"/>
                <a:chOff x="15148" y="1066800"/>
                <a:chExt cx="420600" cy="5334000"/>
              </a:xfrm>
            </p:grpSpPr>
            <p:cxnSp>
              <p:nvCxnSpPr>
                <p:cNvPr id="146" name="Google Shape;146;g34932c3bc03_0_1604"/>
                <p:cNvCxnSpPr/>
                <p:nvPr/>
              </p:nvCxnSpPr>
              <p:spPr>
                <a:xfrm>
                  <a:off x="15148" y="42672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47" name="Google Shape;147;g34932c3bc03_0_1604"/>
                <p:cNvCxnSpPr/>
                <p:nvPr/>
              </p:nvCxnSpPr>
              <p:spPr>
                <a:xfrm>
                  <a:off x="15148" y="32004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48" name="Google Shape;148;g34932c3bc03_0_1604"/>
                <p:cNvCxnSpPr/>
                <p:nvPr/>
              </p:nvCxnSpPr>
              <p:spPr>
                <a:xfrm>
                  <a:off x="15148" y="21336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49" name="Google Shape;149;g34932c3bc03_0_1604"/>
                <p:cNvCxnSpPr/>
                <p:nvPr/>
              </p:nvCxnSpPr>
              <p:spPr>
                <a:xfrm>
                  <a:off x="15148" y="53340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50" name="Google Shape;150;g34932c3bc03_0_1604"/>
                <p:cNvCxnSpPr/>
                <p:nvPr/>
              </p:nvCxnSpPr>
              <p:spPr>
                <a:xfrm>
                  <a:off x="15148" y="10668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51" name="Google Shape;151;g34932c3bc03_0_1604"/>
                <p:cNvCxnSpPr/>
                <p:nvPr/>
              </p:nvCxnSpPr>
              <p:spPr>
                <a:xfrm>
                  <a:off x="15148" y="64008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cxnSp>
            <p:nvCxnSpPr>
              <p:cNvPr id="152" name="Google Shape;152;g34932c3bc03_0_1604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>
                    <a:alpha val="40000"/>
                  </a:schemeClr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Only">
  <p:cSld name="2_Title Only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4932c3bc03_0_1632"/>
          <p:cNvSpPr txBox="1"/>
          <p:nvPr>
            <p:ph type="title"/>
          </p:nvPr>
        </p:nvSpPr>
        <p:spPr>
          <a:xfrm>
            <a:off x="304800" y="272595"/>
            <a:ext cx="11480700" cy="71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5" name="Google Shape;155;g34932c3bc03_0_1632"/>
          <p:cNvSpPr txBox="1"/>
          <p:nvPr>
            <p:ph idx="10" type="dt"/>
          </p:nvPr>
        </p:nvSpPr>
        <p:spPr>
          <a:xfrm>
            <a:off x="8" y="6477043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6" name="Google Shape;156;g34932c3bc03_0_1632"/>
          <p:cNvSpPr txBox="1"/>
          <p:nvPr>
            <p:ph idx="11" type="ftr"/>
          </p:nvPr>
        </p:nvSpPr>
        <p:spPr>
          <a:xfrm>
            <a:off x="4165603" y="6492917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7" name="Google Shape;157;g34932c3bc03_0_1632"/>
          <p:cNvSpPr txBox="1"/>
          <p:nvPr>
            <p:ph idx="12" type="sldNum"/>
          </p:nvPr>
        </p:nvSpPr>
        <p:spPr>
          <a:xfrm>
            <a:off x="9347204" y="649291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8" name="Google Shape;158;g34932c3bc03_0_1632"/>
          <p:cNvSpPr txBox="1"/>
          <p:nvPr>
            <p:ph idx="1" type="body"/>
          </p:nvPr>
        </p:nvSpPr>
        <p:spPr>
          <a:xfrm>
            <a:off x="304800" y="1295400"/>
            <a:ext cx="11480700" cy="51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431800" lvl="0" marL="457200" marR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42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3733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32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2133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9" name="Google Shape;159;g34932c3bc03_0_1632"/>
          <p:cNvSpPr txBox="1"/>
          <p:nvPr>
            <p:ph idx="2" type="body"/>
          </p:nvPr>
        </p:nvSpPr>
        <p:spPr>
          <a:xfrm>
            <a:off x="304800" y="762003"/>
            <a:ext cx="11480700" cy="3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37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ctr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None/>
              <a:defRPr b="1" i="0" sz="3733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None/>
              <a:defRPr b="1" i="0" sz="3733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None/>
              <a:defRPr b="1" i="0" sz="3733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None/>
              <a:defRPr b="1" i="0" sz="3733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2133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4932c3bc03_0_1639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g34932c3bc03_0_1639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63" name="Google Shape;163;g34932c3bc03_0_163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g34932c3bc03_0_163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g34932c3bc03_0_163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4932c3bc03_0_164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g34932c3bc03_0_164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9" name="Google Shape;169;g34932c3bc03_0_164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g34932c3bc03_0_164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g34932c3bc03_0_164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4932c3bc03_0_1651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g34932c3bc03_0_1651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75" name="Google Shape;175;g34932c3bc03_0_165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g34932c3bc03_0_165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g34932c3bc03_0_165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4932c3bc03_0_165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g34932c3bc03_0_1657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1" name="Google Shape;181;g34932c3bc03_0_1657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2" name="Google Shape;182;g34932c3bc03_0_165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g34932c3bc03_0_165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g34932c3bc03_0_165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Only">
  <p:cSld name="2_Title 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3"/>
          <p:cNvSpPr txBox="1"/>
          <p:nvPr>
            <p:ph type="title"/>
          </p:nvPr>
        </p:nvSpPr>
        <p:spPr>
          <a:xfrm>
            <a:off x="304800" y="272595"/>
            <a:ext cx="11480800" cy="716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" name="Google Shape;45;p103"/>
          <p:cNvSpPr txBox="1"/>
          <p:nvPr>
            <p:ph idx="10" type="dt"/>
          </p:nvPr>
        </p:nvSpPr>
        <p:spPr>
          <a:xfrm>
            <a:off x="8" y="6477043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Google Shape;46;p103"/>
          <p:cNvSpPr txBox="1"/>
          <p:nvPr>
            <p:ph idx="11" type="ftr"/>
          </p:nvPr>
        </p:nvSpPr>
        <p:spPr>
          <a:xfrm>
            <a:off x="4165603" y="6492917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p103"/>
          <p:cNvSpPr txBox="1"/>
          <p:nvPr>
            <p:ph idx="12" type="sldNum"/>
          </p:nvPr>
        </p:nvSpPr>
        <p:spPr>
          <a:xfrm>
            <a:off x="9347204" y="6492917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" name="Google Shape;48;p103"/>
          <p:cNvSpPr txBox="1"/>
          <p:nvPr>
            <p:ph idx="1" type="body"/>
          </p:nvPr>
        </p:nvSpPr>
        <p:spPr>
          <a:xfrm>
            <a:off x="304800" y="1295400"/>
            <a:ext cx="11480800" cy="51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431800" lvl="0" marL="457200" marR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42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3733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32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2133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Google Shape;49;p103"/>
          <p:cNvSpPr txBox="1"/>
          <p:nvPr>
            <p:ph idx="2" type="body"/>
          </p:nvPr>
        </p:nvSpPr>
        <p:spPr>
          <a:xfrm>
            <a:off x="304800" y="762003"/>
            <a:ext cx="11480800" cy="3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37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ctr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None/>
              <a:defRPr b="1" i="0" sz="3733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None/>
              <a:defRPr b="1" i="0" sz="3733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None/>
              <a:defRPr b="1" i="0" sz="3733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None/>
              <a:defRPr b="1" i="0" sz="3733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2133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4932c3bc03_0_1664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g34932c3bc03_0_1664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88" name="Google Shape;188;g34932c3bc03_0_1664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9" name="Google Shape;189;g34932c3bc03_0_1664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0" name="Google Shape;190;g34932c3bc03_0_1664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1" name="Google Shape;191;g34932c3bc03_0_166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g34932c3bc03_0_166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g34932c3bc03_0_166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4932c3bc03_0_167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g34932c3bc03_0_167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g34932c3bc03_0_167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g34932c3bc03_0_167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4932c3bc03_0_167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g34932c3bc03_0_167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g34932c3bc03_0_167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4932c3bc03_0_1682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g34932c3bc03_0_1682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06" name="Google Shape;206;g34932c3bc03_0_1682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07" name="Google Shape;207;g34932c3bc03_0_168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g34932c3bc03_0_168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g34932c3bc03_0_168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4932c3bc03_0_1689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g34932c3bc03_0_1689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213" name="Google Shape;213;g34932c3bc03_0_1689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14" name="Google Shape;214;g34932c3bc03_0_168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g34932c3bc03_0_168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g34932c3bc03_0_168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4932c3bc03_0_169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g34932c3bc03_0_1696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0" name="Google Shape;220;g34932c3bc03_0_169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g34932c3bc03_0_169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g34932c3bc03_0_169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4932c3bc03_0_1702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g34932c3bc03_0_1702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6" name="Google Shape;226;g34932c3bc03_0_170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g34932c3bc03_0_170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g34932c3bc03_0_170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0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10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0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0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0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9" name="Google Shape;59;p10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0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0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0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5" name="Google Shape;65;p10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0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10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0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0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0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0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8" name="Google Shape;78;p10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10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0" name="Google Shape;80;p10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0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0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0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0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0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0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0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0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0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0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4932c3bc03_0_159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1" name="Google Shape;121;g34932c3bc03_0_159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g34932c3bc03_0_159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g34932c3bc03_0_159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g34932c3bc03_0_159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Relationship Id="rId4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png"/><Relationship Id="rId4" Type="http://schemas.openxmlformats.org/officeDocument/2006/relationships/image" Target="../media/image27.png"/><Relationship Id="rId5" Type="http://schemas.openxmlformats.org/officeDocument/2006/relationships/image" Target="../media/image3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Relationship Id="rId4" Type="http://schemas.openxmlformats.org/officeDocument/2006/relationships/image" Target="../media/image27.png"/><Relationship Id="rId5" Type="http://schemas.openxmlformats.org/officeDocument/2006/relationships/image" Target="../media/image3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9.png"/><Relationship Id="rId4" Type="http://schemas.openxmlformats.org/officeDocument/2006/relationships/image" Target="../media/image35.png"/><Relationship Id="rId5" Type="http://schemas.openxmlformats.org/officeDocument/2006/relationships/image" Target="../media/image41.png"/><Relationship Id="rId6" Type="http://schemas.openxmlformats.org/officeDocument/2006/relationships/image" Target="../media/image3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4.png"/><Relationship Id="rId4" Type="http://schemas.openxmlformats.org/officeDocument/2006/relationships/image" Target="../media/image49.png"/><Relationship Id="rId5" Type="http://schemas.openxmlformats.org/officeDocument/2006/relationships/image" Target="../media/image35.png"/><Relationship Id="rId6" Type="http://schemas.openxmlformats.org/officeDocument/2006/relationships/image" Target="../media/image41.png"/><Relationship Id="rId7" Type="http://schemas.openxmlformats.org/officeDocument/2006/relationships/image" Target="../media/image3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4.png"/><Relationship Id="rId4" Type="http://schemas.openxmlformats.org/officeDocument/2006/relationships/image" Target="../media/image49.png"/><Relationship Id="rId5" Type="http://schemas.openxmlformats.org/officeDocument/2006/relationships/image" Target="../media/image35.png"/><Relationship Id="rId6" Type="http://schemas.openxmlformats.org/officeDocument/2006/relationships/image" Target="../media/image41.png"/><Relationship Id="rId7" Type="http://schemas.openxmlformats.org/officeDocument/2006/relationships/image" Target="../media/image3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8.png"/><Relationship Id="rId4" Type="http://schemas.openxmlformats.org/officeDocument/2006/relationships/image" Target="../media/image48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1.png"/><Relationship Id="rId4" Type="http://schemas.openxmlformats.org/officeDocument/2006/relationships/image" Target="../media/image52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1.png"/><Relationship Id="rId4" Type="http://schemas.openxmlformats.org/officeDocument/2006/relationships/image" Target="../media/image52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1.png"/><Relationship Id="rId4" Type="http://schemas.openxmlformats.org/officeDocument/2006/relationships/image" Target="../media/image52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46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53.png"/><Relationship Id="rId4" Type="http://schemas.openxmlformats.org/officeDocument/2006/relationships/image" Target="../media/image46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54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54.png"/><Relationship Id="rId4" Type="http://schemas.openxmlformats.org/officeDocument/2006/relationships/image" Target="../media/image60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54.png"/><Relationship Id="rId4" Type="http://schemas.openxmlformats.org/officeDocument/2006/relationships/image" Target="../media/image60.png"/><Relationship Id="rId5" Type="http://schemas.openxmlformats.org/officeDocument/2006/relationships/image" Target="../media/image57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54.png"/><Relationship Id="rId4" Type="http://schemas.openxmlformats.org/officeDocument/2006/relationships/image" Target="../media/image60.png"/><Relationship Id="rId5" Type="http://schemas.openxmlformats.org/officeDocument/2006/relationships/image" Target="../media/image57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54.png"/><Relationship Id="rId4" Type="http://schemas.openxmlformats.org/officeDocument/2006/relationships/image" Target="../media/image60.png"/><Relationship Id="rId5" Type="http://schemas.openxmlformats.org/officeDocument/2006/relationships/image" Target="../media/image57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8.xml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9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0.xml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1.xml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2.xml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3.xml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4.xml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5.xml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6.xml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64.png"/><Relationship Id="rId4" Type="http://schemas.openxmlformats.org/officeDocument/2006/relationships/image" Target="../media/image59.png"/><Relationship Id="rId5" Type="http://schemas.openxmlformats.org/officeDocument/2006/relationships/image" Target="../media/image62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8.xml"/><Relationship Id="rId3" Type="http://schemas.openxmlformats.org/officeDocument/2006/relationships/hyperlink" Target="https://doi.org/10.1175/1520-0434(2003)018%3C0997:CPAMPF%3E2.0.CO;2" TargetMode="External"/><Relationship Id="rId4" Type="http://schemas.openxmlformats.org/officeDocument/2006/relationships/hyperlink" Target="https://doi.org/10.1175/1520-0434(1996)011%3c0041:PTMOMC%3e2.0.CO;2" TargetMode="External"/><Relationship Id="rId5" Type="http://schemas.openxmlformats.org/officeDocument/2006/relationships/hyperlink" Target="https://doi.org/10.1175/AMSMONOGRAPHS-D-18-0001.1" TargetMode="External"/><Relationship Id="rId6" Type="http://schemas.openxmlformats.org/officeDocument/2006/relationships/hyperlink" Target="https://doi.org/10.1175/1520-0493(2001)129%3C3413:OMOMMC%3E2.0.CO;2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"/>
          <p:cNvSpPr txBox="1"/>
          <p:nvPr>
            <p:ph idx="1" type="body"/>
          </p:nvPr>
        </p:nvSpPr>
        <p:spPr>
          <a:xfrm>
            <a:off x="1040445" y="2590799"/>
            <a:ext cx="1828800" cy="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National Weather Service </a:t>
            </a:r>
            <a:endParaRPr/>
          </a:p>
        </p:txBody>
      </p:sp>
      <p:sp>
        <p:nvSpPr>
          <p:cNvPr id="234" name="Google Shape;234;p1"/>
          <p:cNvSpPr txBox="1"/>
          <p:nvPr>
            <p:ph idx="4" type="body"/>
          </p:nvPr>
        </p:nvSpPr>
        <p:spPr>
          <a:xfrm>
            <a:off x="3167888" y="565533"/>
            <a:ext cx="9024112" cy="19490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400"/>
              <a:t>An overview on Mesoscale Convective Systems and their forward motion</a:t>
            </a:r>
            <a:endParaRPr sz="4400"/>
          </a:p>
        </p:txBody>
      </p:sp>
      <p:sp>
        <p:nvSpPr>
          <p:cNvPr id="235" name="Google Shape;235;p1"/>
          <p:cNvSpPr txBox="1"/>
          <p:nvPr>
            <p:ph idx="5" type="body"/>
          </p:nvPr>
        </p:nvSpPr>
        <p:spPr>
          <a:xfrm>
            <a:off x="3167888" y="2756800"/>
            <a:ext cx="8123200" cy="9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Brian Squitieri, Ph.D.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4000"/>
              <a:t>Storm Prediction Center</a:t>
            </a:r>
            <a:endParaRPr sz="4000"/>
          </a:p>
        </p:txBody>
      </p:sp>
      <p:pic>
        <p:nvPicPr>
          <p:cNvPr descr="https://lh4.googleusercontent.com/cRcAmvdtIuDAGzAodxTWLTVnk5Oj5Z5MQNeEGXqKedj1uZmYFpRiHl38LuApdl-RXGX9y9FkvafmEjp78ePMRuDhG02gvYBIpfqIL3S7UD-9sc2irwHUiixv2hE_Hk33E8wR4zelwLI" id="236" name="Google Shape;236;p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6904" l="2855" r="2561" t="6894"/>
          <a:stretch/>
        </p:blipFill>
        <p:spPr>
          <a:xfrm>
            <a:off x="554181" y="4114800"/>
            <a:ext cx="116560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torm prediction center" id="237" name="Google Shape;23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63200" y="3225800"/>
            <a:ext cx="1625600" cy="77216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0"/>
          <p:cNvSpPr txBox="1"/>
          <p:nvPr>
            <p:ph idx="1" type="body"/>
          </p:nvPr>
        </p:nvSpPr>
        <p:spPr>
          <a:xfrm>
            <a:off x="0" y="597694"/>
            <a:ext cx="12119955" cy="626030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-301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10"/>
          <p:cNvSpPr txBox="1"/>
          <p:nvPr/>
        </p:nvSpPr>
        <p:spPr>
          <a:xfrm>
            <a:off x="4596937" y="2199808"/>
            <a:ext cx="2295500" cy="57355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301" name="Google Shape;301;p10"/>
          <p:cNvSpPr/>
          <p:nvPr/>
        </p:nvSpPr>
        <p:spPr>
          <a:xfrm>
            <a:off x="6059979" y="2319251"/>
            <a:ext cx="382386" cy="349135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10"/>
          <p:cNvSpPr txBox="1"/>
          <p:nvPr>
            <p:ph type="title"/>
          </p:nvPr>
        </p:nvSpPr>
        <p:spPr>
          <a:xfrm>
            <a:off x="0" y="-6508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 sz="3200"/>
              <a:t>MCSs on the spatial and temporal spectrum</a:t>
            </a:r>
            <a:endParaRPr b="1" sz="3200"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1"/>
          <p:cNvSpPr txBox="1"/>
          <p:nvPr>
            <p:ph idx="1" type="body"/>
          </p:nvPr>
        </p:nvSpPr>
        <p:spPr>
          <a:xfrm>
            <a:off x="0" y="597694"/>
            <a:ext cx="12119955" cy="626030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-301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11"/>
          <p:cNvSpPr txBox="1"/>
          <p:nvPr/>
        </p:nvSpPr>
        <p:spPr>
          <a:xfrm>
            <a:off x="4596937" y="2199808"/>
            <a:ext cx="2295500" cy="57355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309" name="Google Shape;309;p11"/>
          <p:cNvSpPr/>
          <p:nvPr/>
        </p:nvSpPr>
        <p:spPr>
          <a:xfrm>
            <a:off x="6059979" y="2319251"/>
            <a:ext cx="382386" cy="349135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11"/>
          <p:cNvSpPr txBox="1"/>
          <p:nvPr>
            <p:ph type="title"/>
          </p:nvPr>
        </p:nvSpPr>
        <p:spPr>
          <a:xfrm>
            <a:off x="0" y="-6508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 sz="3200"/>
              <a:t>MCSs on the spatial and temporal spectrum</a:t>
            </a:r>
            <a:endParaRPr b="1" sz="3200"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2"/>
          <p:cNvSpPr txBox="1"/>
          <p:nvPr>
            <p:ph idx="1" type="body"/>
          </p:nvPr>
        </p:nvSpPr>
        <p:spPr>
          <a:xfrm>
            <a:off x="0" y="597694"/>
            <a:ext cx="12192000" cy="62603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Parker and Johnson (2000): If Coriolis is equal to other forces in Navier-Stokes, then the timescale should be </a:t>
            </a:r>
            <a:r>
              <a:rPr i="1" lang="en-US" sz="1800"/>
              <a:t>f</a:t>
            </a:r>
            <a:r>
              <a:rPr baseline="30000" lang="en-US" sz="1800"/>
              <a:t>-1</a:t>
            </a:r>
            <a:r>
              <a:rPr lang="en-US" sz="1800"/>
              <a:t>.</a:t>
            </a:r>
            <a:endParaRPr/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aseline="30000" sz="1800"/>
          </a:p>
        </p:txBody>
      </p:sp>
      <p:sp>
        <p:nvSpPr>
          <p:cNvPr id="316" name="Google Shape;316;p12"/>
          <p:cNvSpPr txBox="1"/>
          <p:nvPr>
            <p:ph type="title"/>
          </p:nvPr>
        </p:nvSpPr>
        <p:spPr>
          <a:xfrm>
            <a:off x="0" y="-37470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 sz="3200"/>
              <a:t>MCSs on the spatial and temporal spectrum</a:t>
            </a:r>
            <a:endParaRPr b="1" sz="32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/>
          <p:nvPr>
            <p:ph idx="1" type="body"/>
          </p:nvPr>
        </p:nvSpPr>
        <p:spPr>
          <a:xfrm>
            <a:off x="0" y="597694"/>
            <a:ext cx="12192000" cy="626030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-299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 </a:t>
            </a:r>
            <a:endParaRPr/>
          </a:p>
        </p:txBody>
      </p:sp>
      <p:sp>
        <p:nvSpPr>
          <p:cNvPr id="322" name="Google Shape;322;p13"/>
          <p:cNvSpPr txBox="1"/>
          <p:nvPr>
            <p:ph type="title"/>
          </p:nvPr>
        </p:nvSpPr>
        <p:spPr>
          <a:xfrm>
            <a:off x="0" y="-37470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 sz="3200"/>
              <a:t>MCSs on the spatial and temporal spectrum</a:t>
            </a:r>
            <a:endParaRPr b="1" sz="3200"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4"/>
          <p:cNvSpPr txBox="1"/>
          <p:nvPr>
            <p:ph idx="1" type="body"/>
          </p:nvPr>
        </p:nvSpPr>
        <p:spPr>
          <a:xfrm>
            <a:off x="0" y="597694"/>
            <a:ext cx="12192000" cy="626030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-299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 </a:t>
            </a:r>
            <a:endParaRPr/>
          </a:p>
        </p:txBody>
      </p:sp>
      <p:sp>
        <p:nvSpPr>
          <p:cNvPr id="328" name="Google Shape;328;p14"/>
          <p:cNvSpPr txBox="1"/>
          <p:nvPr>
            <p:ph type="title"/>
          </p:nvPr>
        </p:nvSpPr>
        <p:spPr>
          <a:xfrm>
            <a:off x="0" y="-37470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 sz="3200"/>
              <a:t>MCSs on the spatial and temporal spectrum</a:t>
            </a:r>
            <a:endParaRPr b="1" sz="3200"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814027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814027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16"/>
          <p:cNvSpPr txBox="1"/>
          <p:nvPr/>
        </p:nvSpPr>
        <p:spPr>
          <a:xfrm>
            <a:off x="7977672" y="15455"/>
            <a:ext cx="4214327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*Synoptic-scales allows for neglecting vertical accelerations and geostrophic wind advection, and micro-scale allows for Coriolis and horizontal pressure gradient forces to be neglected.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814027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7"/>
          <p:cNvSpPr txBox="1"/>
          <p:nvPr/>
        </p:nvSpPr>
        <p:spPr>
          <a:xfrm>
            <a:off x="7977672" y="15455"/>
            <a:ext cx="4214327" cy="2246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*Synoptic-scales allows for neglecting vertical accelerations and geostrophic wind advection, and micro-scale allows for Coriolis and horizontal pressure gradient forces to be neglected.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*Mesoscale doesn’t allow for these forces to be neglected, and Markowski and Richardson (2010) explicitly cite long-lived MCSs as an example where all forces need to be accounted for.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814027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18"/>
          <p:cNvSpPr txBox="1"/>
          <p:nvPr/>
        </p:nvSpPr>
        <p:spPr>
          <a:xfrm>
            <a:off x="7977673" y="0"/>
            <a:ext cx="4214327" cy="333418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-433" r="0" t="-36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814027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19"/>
          <p:cNvSpPr txBox="1"/>
          <p:nvPr/>
        </p:nvSpPr>
        <p:spPr>
          <a:xfrm>
            <a:off x="7977673" y="0"/>
            <a:ext cx="4214327" cy="333418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-433" r="0" t="-36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358" name="Google Shape;358;p19"/>
          <p:cNvSpPr txBox="1"/>
          <p:nvPr/>
        </p:nvSpPr>
        <p:spPr>
          <a:xfrm>
            <a:off x="7977672" y="3334182"/>
            <a:ext cx="4214327" cy="1068754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-433" r="0" t="-114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359" name="Google Shape;359;p19"/>
          <p:cNvSpPr txBox="1"/>
          <p:nvPr/>
        </p:nvSpPr>
        <p:spPr>
          <a:xfrm>
            <a:off x="6456783" y="3290500"/>
            <a:ext cx="623889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min</a:t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19"/>
          <p:cNvSpPr txBox="1"/>
          <p:nvPr/>
        </p:nvSpPr>
        <p:spPr>
          <a:xfrm>
            <a:off x="6456783" y="1825595"/>
            <a:ext cx="46038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 h</a:t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4932c3bc03_0_2018"/>
          <p:cNvSpPr txBox="1"/>
          <p:nvPr>
            <p:ph type="title"/>
          </p:nvPr>
        </p:nvSpPr>
        <p:spPr>
          <a:xfrm>
            <a:off x="304800" y="272595"/>
            <a:ext cx="11480700" cy="71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is an MCS?</a:t>
            </a:r>
            <a:endParaRPr/>
          </a:p>
        </p:txBody>
      </p:sp>
      <p:sp>
        <p:nvSpPr>
          <p:cNvPr id="244" name="Google Shape;244;g34932c3bc03_0_2018"/>
          <p:cNvSpPr txBox="1"/>
          <p:nvPr>
            <p:ph idx="1" type="body"/>
          </p:nvPr>
        </p:nvSpPr>
        <p:spPr>
          <a:xfrm>
            <a:off x="0" y="1077400"/>
            <a:ext cx="12192000" cy="578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32500" lnSpcReduction="20000"/>
          </a:bodyPr>
          <a:lstStyle/>
          <a:p>
            <a:pPr indent="0" lvl="0" marL="0" rtl="0" algn="l">
              <a:spcBef>
                <a:spcPts val="853"/>
              </a:spcBef>
              <a:spcAft>
                <a:spcPts val="0"/>
              </a:spcAft>
              <a:buNone/>
            </a:pPr>
            <a:r>
              <a:rPr lang="en-US" sz="6678"/>
              <a:t>A </a:t>
            </a:r>
            <a:r>
              <a:rPr b="1" lang="en-US" sz="6678">
                <a:solidFill>
                  <a:srgbClr val="FF0000"/>
                </a:solidFill>
              </a:rPr>
              <a:t>M</a:t>
            </a:r>
            <a:r>
              <a:rPr b="1" lang="en-US" sz="6678"/>
              <a:t>esoscale </a:t>
            </a:r>
            <a:r>
              <a:rPr b="1" lang="en-US" sz="6678">
                <a:solidFill>
                  <a:srgbClr val="FF0000"/>
                </a:solidFill>
              </a:rPr>
              <a:t>C</a:t>
            </a:r>
            <a:r>
              <a:rPr b="1" lang="en-US" sz="6678"/>
              <a:t>onvective </a:t>
            </a:r>
            <a:r>
              <a:rPr b="1" lang="en-US" sz="6678">
                <a:solidFill>
                  <a:srgbClr val="FF0000"/>
                </a:solidFill>
              </a:rPr>
              <a:t>S</a:t>
            </a:r>
            <a:r>
              <a:rPr b="1" lang="en-US" sz="6678"/>
              <a:t>ystem </a:t>
            </a:r>
            <a:r>
              <a:rPr lang="en-US" sz="6678"/>
              <a:t>(</a:t>
            </a:r>
            <a:r>
              <a:rPr b="1" lang="en-US" sz="6678">
                <a:solidFill>
                  <a:srgbClr val="FF0000"/>
                </a:solidFill>
              </a:rPr>
              <a:t>MCS</a:t>
            </a:r>
            <a:r>
              <a:rPr lang="en-US" sz="6678"/>
              <a:t>) is “a cloud system that occurs in connection with an ensemble of thunderstorms and produces a contiguous precipitation area on the order of 100 km or more in horizontal scale in at least one direction” (AMS Glossary – 2025).</a:t>
            </a:r>
            <a:endParaRPr sz="6678"/>
          </a:p>
          <a:p>
            <a:pPr indent="0" lvl="0" marL="0" rtl="0" algn="l">
              <a:spcBef>
                <a:spcPts val="853"/>
              </a:spcBef>
              <a:spcAft>
                <a:spcPts val="0"/>
              </a:spcAft>
              <a:buNone/>
            </a:pPr>
            <a:r>
              <a:t/>
            </a:r>
            <a:endParaRPr sz="5755"/>
          </a:p>
          <a:p>
            <a:pPr indent="-484437" lvl="0" marL="609584" rtl="0" algn="l">
              <a:spcBef>
                <a:spcPts val="747"/>
              </a:spcBef>
              <a:spcAft>
                <a:spcPts val="0"/>
              </a:spcAft>
              <a:buClr>
                <a:srgbClr val="07336F"/>
              </a:buClr>
              <a:buSzPct val="100000"/>
              <a:buChar char="•"/>
            </a:pPr>
            <a:r>
              <a:rPr lang="en-US" sz="5423"/>
              <a:t>This definition can be applied liberally to any organized thunderstorm clusters that:</a:t>
            </a:r>
            <a:endParaRPr sz="5423"/>
          </a:p>
          <a:p>
            <a:pPr indent="-494132" lvl="1" marL="1219169" rtl="0" algn="l">
              <a:spcBef>
                <a:spcPts val="640"/>
              </a:spcBef>
              <a:spcAft>
                <a:spcPts val="0"/>
              </a:spcAft>
              <a:buSzPct val="121787"/>
              <a:buChar char="•"/>
            </a:pPr>
            <a:r>
              <a:rPr lang="en-US" sz="5175">
                <a:solidFill>
                  <a:schemeClr val="dk1"/>
                </a:solidFill>
              </a:rPr>
              <a:t>Is at least 100 km long</a:t>
            </a:r>
            <a:endParaRPr sz="6908"/>
          </a:p>
          <a:p>
            <a:pPr indent="-494132" lvl="1" marL="1219169" rtl="0" algn="l">
              <a:spcBef>
                <a:spcPts val="640"/>
              </a:spcBef>
              <a:spcAft>
                <a:spcPts val="0"/>
              </a:spcAft>
              <a:buSzPct val="121787"/>
              <a:buChar char="•"/>
            </a:pPr>
            <a:r>
              <a:rPr lang="en-US" sz="5175">
                <a:solidFill>
                  <a:schemeClr val="dk1"/>
                </a:solidFill>
              </a:rPr>
              <a:t>Lasts for at least 3 hours</a:t>
            </a:r>
            <a:endParaRPr sz="6908"/>
          </a:p>
          <a:p>
            <a:pPr indent="-494132" lvl="1" marL="1219169" rtl="0" algn="l">
              <a:spcBef>
                <a:spcPts val="640"/>
              </a:spcBef>
              <a:spcAft>
                <a:spcPts val="0"/>
              </a:spcAft>
              <a:buSzPct val="121787"/>
              <a:buChar char="•"/>
            </a:pPr>
            <a:r>
              <a:rPr lang="en-US" sz="5175">
                <a:solidFill>
                  <a:schemeClr val="dk1"/>
                </a:solidFill>
              </a:rPr>
              <a:t>Shares a common feature, such as a trailing precipitation region or cold pool.</a:t>
            </a:r>
            <a:endParaRPr sz="5175">
              <a:solidFill>
                <a:schemeClr val="dk1"/>
              </a:solidFill>
            </a:endParaRPr>
          </a:p>
          <a:p>
            <a:pPr indent="0" lvl="0" marL="1219169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3944">
              <a:solidFill>
                <a:schemeClr val="dk1"/>
              </a:solidFill>
            </a:endParaRPr>
          </a:p>
          <a:p>
            <a:pPr indent="-494866" lvl="0" marL="609584" rtl="0" algn="l">
              <a:spcBef>
                <a:spcPts val="747"/>
              </a:spcBef>
              <a:spcAft>
                <a:spcPts val="0"/>
              </a:spcAft>
              <a:buSzPct val="109317"/>
              <a:buChar char="•"/>
            </a:pPr>
            <a:r>
              <a:rPr lang="en-US" sz="5423"/>
              <a:t>MCSs may take on many forms, morphology and evolution</a:t>
            </a:r>
            <a:endParaRPr sz="5423"/>
          </a:p>
          <a:p>
            <a:pPr indent="0" lvl="0" marL="609584" rtl="0" algn="l">
              <a:spcBef>
                <a:spcPts val="747"/>
              </a:spcBef>
              <a:spcAft>
                <a:spcPts val="0"/>
              </a:spcAft>
              <a:buNone/>
            </a:pPr>
            <a:r>
              <a:t/>
            </a:r>
            <a:endParaRPr sz="4500"/>
          </a:p>
          <a:p>
            <a:pPr indent="-484437" lvl="0" marL="609584" rtl="0" algn="l">
              <a:spcBef>
                <a:spcPts val="853"/>
              </a:spcBef>
              <a:spcAft>
                <a:spcPts val="0"/>
              </a:spcAft>
              <a:buSzPct val="98189"/>
              <a:buChar char="•"/>
            </a:pPr>
            <a:r>
              <a:rPr lang="en-US" sz="5523"/>
              <a:t>MCSs may be accompanied by all thunderstorm hazards:</a:t>
            </a:r>
            <a:endParaRPr sz="5523"/>
          </a:p>
          <a:p>
            <a:pPr indent="-488117" lvl="1" marL="1219169" rtl="0" algn="l">
              <a:spcBef>
                <a:spcPts val="747"/>
              </a:spcBef>
              <a:spcAft>
                <a:spcPts val="0"/>
              </a:spcAft>
              <a:buSzPct val="120603"/>
              <a:buChar char="•"/>
            </a:pPr>
            <a:r>
              <a:rPr lang="en-US" sz="4984">
                <a:solidFill>
                  <a:schemeClr val="dk1"/>
                </a:solidFill>
              </a:rPr>
              <a:t>Heavy rain and potential flooding</a:t>
            </a:r>
            <a:endParaRPr sz="6717"/>
          </a:p>
          <a:p>
            <a:pPr indent="-488117" lvl="1" marL="1219169" rtl="0" algn="l">
              <a:spcBef>
                <a:spcPts val="747"/>
              </a:spcBef>
              <a:spcAft>
                <a:spcPts val="0"/>
              </a:spcAft>
              <a:buSzPct val="120603"/>
              <a:buChar char="•"/>
            </a:pPr>
            <a:r>
              <a:rPr lang="en-US" sz="4984">
                <a:solidFill>
                  <a:schemeClr val="dk1"/>
                </a:solidFill>
              </a:rPr>
              <a:t>Frequent Lightning</a:t>
            </a:r>
            <a:endParaRPr sz="6717"/>
          </a:p>
          <a:p>
            <a:pPr indent="-488117" lvl="1" marL="1219169" rtl="0" algn="l">
              <a:spcBef>
                <a:spcPts val="747"/>
              </a:spcBef>
              <a:spcAft>
                <a:spcPts val="0"/>
              </a:spcAft>
              <a:buSzPct val="120603"/>
              <a:buChar char="•"/>
            </a:pPr>
            <a:r>
              <a:rPr lang="en-US" sz="4984">
                <a:solidFill>
                  <a:schemeClr val="dk1"/>
                </a:solidFill>
              </a:rPr>
              <a:t>Strong, damaging winds/gusts</a:t>
            </a:r>
            <a:endParaRPr sz="6717"/>
          </a:p>
          <a:p>
            <a:pPr indent="-488117" lvl="1" marL="1219169" rtl="0" algn="l">
              <a:spcBef>
                <a:spcPts val="747"/>
              </a:spcBef>
              <a:spcAft>
                <a:spcPts val="0"/>
              </a:spcAft>
              <a:buSzPct val="120603"/>
              <a:buChar char="•"/>
            </a:pPr>
            <a:r>
              <a:rPr lang="en-US" sz="4984">
                <a:solidFill>
                  <a:schemeClr val="dk1"/>
                </a:solidFill>
              </a:rPr>
              <a:t>Tornadoes</a:t>
            </a:r>
            <a:endParaRPr sz="6717"/>
          </a:p>
          <a:p>
            <a:pPr indent="-488117" lvl="1" marL="1219169" rtl="0" algn="l">
              <a:spcBef>
                <a:spcPts val="747"/>
              </a:spcBef>
              <a:spcAft>
                <a:spcPts val="0"/>
              </a:spcAft>
              <a:buSzPct val="120603"/>
              <a:buChar char="•"/>
            </a:pPr>
            <a:r>
              <a:rPr lang="en-US" sz="4984">
                <a:solidFill>
                  <a:schemeClr val="dk1"/>
                </a:solidFill>
              </a:rPr>
              <a:t>Hail</a:t>
            </a:r>
            <a:endParaRPr sz="3884">
              <a:solidFill>
                <a:schemeClr val="dk1"/>
              </a:solidFill>
            </a:endParaRPr>
          </a:p>
          <a:p>
            <a:pPr indent="0" lvl="0" marL="1219169" rtl="0" algn="l">
              <a:spcBef>
                <a:spcPts val="853"/>
              </a:spcBef>
              <a:spcAft>
                <a:spcPts val="0"/>
              </a:spcAft>
              <a:buNone/>
            </a:pPr>
            <a:r>
              <a:t/>
            </a:r>
            <a:endParaRPr sz="4600"/>
          </a:p>
        </p:txBody>
      </p:sp>
      <p:pic>
        <p:nvPicPr>
          <p:cNvPr id="245" name="Google Shape;245;g34932c3bc03_0_2018" title="MCS_exampl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2275" y="3756650"/>
            <a:ext cx="4889724" cy="310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g349e3eaad11_0_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814027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g349e3eaad11_0_13"/>
          <p:cNvSpPr txBox="1"/>
          <p:nvPr/>
        </p:nvSpPr>
        <p:spPr>
          <a:xfrm>
            <a:off x="7977673" y="0"/>
            <a:ext cx="4214400" cy="33342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-429" r="0" t="-36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367" name="Google Shape;367;g349e3eaad11_0_13"/>
          <p:cNvSpPr txBox="1"/>
          <p:nvPr/>
        </p:nvSpPr>
        <p:spPr>
          <a:xfrm>
            <a:off x="7977672" y="3334182"/>
            <a:ext cx="4214400" cy="10689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-429" r="0" t="-113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368" name="Google Shape;368;g349e3eaad11_0_13"/>
          <p:cNvSpPr txBox="1"/>
          <p:nvPr/>
        </p:nvSpPr>
        <p:spPr>
          <a:xfrm>
            <a:off x="6456783" y="3290500"/>
            <a:ext cx="62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min</a:t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g349e3eaad11_0_13"/>
          <p:cNvSpPr txBox="1"/>
          <p:nvPr/>
        </p:nvSpPr>
        <p:spPr>
          <a:xfrm>
            <a:off x="6456783" y="1825595"/>
            <a:ext cx="460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 h</a:t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g349e3eaad11_0_13"/>
          <p:cNvSpPr/>
          <p:nvPr/>
        </p:nvSpPr>
        <p:spPr>
          <a:xfrm>
            <a:off x="5137903" y="2217421"/>
            <a:ext cx="137100" cy="137100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g349e3eaad11_0_13"/>
          <p:cNvSpPr txBox="1"/>
          <p:nvPr/>
        </p:nvSpPr>
        <p:spPr>
          <a:xfrm>
            <a:off x="4888578" y="2808109"/>
            <a:ext cx="80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3399"/>
                </a:solidFill>
                <a:latin typeface="Calibri"/>
                <a:ea typeface="Calibri"/>
                <a:cs typeface="Calibri"/>
                <a:sym typeface="Calibri"/>
              </a:rPr>
              <a:t>MCS scale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3399"/>
                </a:solidFill>
                <a:latin typeface="Calibri"/>
                <a:ea typeface="Calibri"/>
                <a:cs typeface="Calibri"/>
                <a:sym typeface="Calibri"/>
              </a:rPr>
              <a:t>100 km, 3 h</a:t>
            </a:r>
            <a:endParaRPr b="1" sz="1000">
              <a:solidFill>
                <a:srgbClr val="FF33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2" name="Google Shape;372;g349e3eaad11_0_13"/>
          <p:cNvCxnSpPr>
            <a:stCxn id="371" idx="0"/>
          </p:cNvCxnSpPr>
          <p:nvPr/>
        </p:nvCxnSpPr>
        <p:spPr>
          <a:xfrm rot="10800000">
            <a:off x="5216928" y="2329309"/>
            <a:ext cx="72600" cy="478800"/>
          </a:xfrm>
          <a:prstGeom prst="straightConnector1">
            <a:avLst/>
          </a:prstGeom>
          <a:noFill/>
          <a:ln cap="flat" cmpd="sng" w="38100">
            <a:solidFill>
              <a:srgbClr val="FF3399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5"/>
          <p:cNvSpPr txBox="1"/>
          <p:nvPr>
            <p:ph idx="1" type="body"/>
          </p:nvPr>
        </p:nvSpPr>
        <p:spPr>
          <a:xfrm>
            <a:off x="73429" y="7648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Cold-pool-driven MCSs tend to differ in structure from synoptically forced squall lines, with differences in wind swath attributes</a:t>
            </a:r>
            <a:endParaRPr sz="2400"/>
          </a:p>
        </p:txBody>
      </p:sp>
      <p:pic>
        <p:nvPicPr>
          <p:cNvPr id="378" name="Google Shape;37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7660" y="1198432"/>
            <a:ext cx="8679873" cy="5596131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25"/>
          <p:cNvSpPr txBox="1"/>
          <p:nvPr/>
        </p:nvSpPr>
        <p:spPr>
          <a:xfrm>
            <a:off x="3913632" y="1319623"/>
            <a:ext cx="656733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8h                                                    6h                                                       6h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25"/>
          <p:cNvSpPr txBox="1"/>
          <p:nvPr/>
        </p:nvSpPr>
        <p:spPr>
          <a:xfrm>
            <a:off x="3739896" y="3919728"/>
            <a:ext cx="684913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25h                                                  32h                                                    29h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8870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26"/>
          <p:cNvSpPr/>
          <p:nvPr/>
        </p:nvSpPr>
        <p:spPr>
          <a:xfrm>
            <a:off x="137160" y="48805"/>
            <a:ext cx="1005840" cy="13488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27"/>
          <p:cNvSpPr/>
          <p:nvPr/>
        </p:nvSpPr>
        <p:spPr>
          <a:xfrm>
            <a:off x="137160" y="48805"/>
            <a:ext cx="1005840" cy="13488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28"/>
          <p:cNvSpPr txBox="1"/>
          <p:nvPr/>
        </p:nvSpPr>
        <p:spPr>
          <a:xfrm>
            <a:off x="5484197" y="3588547"/>
            <a:ext cx="950976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">
                <a:solidFill>
                  <a:srgbClr val="F4B081"/>
                </a:solidFill>
                <a:latin typeface="Calibri"/>
                <a:ea typeface="Calibri"/>
                <a:cs typeface="Calibri"/>
                <a:sym typeface="Calibri"/>
              </a:rPr>
              <a:t>Forward Motion</a:t>
            </a:r>
            <a:endParaRPr b="1" sz="800">
              <a:solidFill>
                <a:srgbClr val="F4B08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4" name="Google Shape;404;p29"/>
          <p:cNvCxnSpPr/>
          <p:nvPr/>
        </p:nvCxnSpPr>
        <p:spPr>
          <a:xfrm flipH="1" rot="10800000">
            <a:off x="5480803" y="5055005"/>
            <a:ext cx="1157741" cy="9342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05" name="Google Shape;405;p29"/>
          <p:cNvCxnSpPr/>
          <p:nvPr/>
        </p:nvCxnSpPr>
        <p:spPr>
          <a:xfrm flipH="1" rot="10800000">
            <a:off x="5480803" y="4113914"/>
            <a:ext cx="1321131" cy="639732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06" name="Google Shape;406;p29"/>
          <p:cNvSpPr/>
          <p:nvPr/>
        </p:nvSpPr>
        <p:spPr>
          <a:xfrm>
            <a:off x="3515190" y="4864292"/>
            <a:ext cx="204735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MCS Leading Line</a:t>
            </a:r>
            <a:endParaRPr/>
          </a:p>
        </p:txBody>
      </p:sp>
      <p:sp>
        <p:nvSpPr>
          <p:cNvPr id="407" name="Google Shape;407;p29"/>
          <p:cNvSpPr/>
          <p:nvPr/>
        </p:nvSpPr>
        <p:spPr>
          <a:xfrm>
            <a:off x="2423687" y="4553591"/>
            <a:ext cx="316477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Trailing Precipitation Region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29"/>
          <p:cNvSpPr/>
          <p:nvPr/>
        </p:nvSpPr>
        <p:spPr>
          <a:xfrm rot="743235">
            <a:off x="4832321" y="378803"/>
            <a:ext cx="3156695" cy="737664"/>
          </a:xfrm>
          <a:prstGeom prst="ellipse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29"/>
          <p:cNvSpPr/>
          <p:nvPr/>
        </p:nvSpPr>
        <p:spPr>
          <a:xfrm rot="1494390">
            <a:off x="5089196" y="1491037"/>
            <a:ext cx="3425476" cy="1067901"/>
          </a:xfrm>
          <a:prstGeom prst="ellipse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10" name="Google Shape;410;p29"/>
          <p:cNvCxnSpPr/>
          <p:nvPr/>
        </p:nvCxnSpPr>
        <p:spPr>
          <a:xfrm flipH="1" rot="10800000">
            <a:off x="3197149" y="1871361"/>
            <a:ext cx="2898849" cy="600883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11" name="Google Shape;411;p29"/>
          <p:cNvCxnSpPr>
            <a:stCxn id="412" idx="0"/>
          </p:cNvCxnSpPr>
          <p:nvPr/>
        </p:nvCxnSpPr>
        <p:spPr>
          <a:xfrm flipH="1" rot="10800000">
            <a:off x="3632354" y="609604"/>
            <a:ext cx="2059500" cy="788100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12" name="Google Shape;412;p29"/>
          <p:cNvSpPr txBox="1"/>
          <p:nvPr/>
        </p:nvSpPr>
        <p:spPr>
          <a:xfrm>
            <a:off x="2601267" y="1397704"/>
            <a:ext cx="2062173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Secondary Upper Circulation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29"/>
          <p:cNvSpPr txBox="1"/>
          <p:nvPr/>
        </p:nvSpPr>
        <p:spPr>
          <a:xfrm>
            <a:off x="2601267" y="2472243"/>
            <a:ext cx="2062173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Secondary Lower Circulation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29"/>
          <p:cNvSpPr txBox="1"/>
          <p:nvPr/>
        </p:nvSpPr>
        <p:spPr>
          <a:xfrm>
            <a:off x="5301914" y="2400793"/>
            <a:ext cx="205551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Forward Motion</a:t>
            </a:r>
            <a:endParaRPr b="1" sz="1800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29"/>
          <p:cNvSpPr/>
          <p:nvPr/>
        </p:nvSpPr>
        <p:spPr>
          <a:xfrm>
            <a:off x="137160" y="48805"/>
            <a:ext cx="1005840" cy="13488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85800"/>
            <a:ext cx="12131784" cy="5449824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30"/>
          <p:cNvSpPr/>
          <p:nvPr/>
        </p:nvSpPr>
        <p:spPr>
          <a:xfrm>
            <a:off x="1609344" y="3246120"/>
            <a:ext cx="1673352" cy="3566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30"/>
          <p:cNvSpPr/>
          <p:nvPr/>
        </p:nvSpPr>
        <p:spPr>
          <a:xfrm>
            <a:off x="1385316" y="3310128"/>
            <a:ext cx="1060704" cy="3566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039" y="0"/>
            <a:ext cx="1134616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039" y="0"/>
            <a:ext cx="1134616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32"/>
          <p:cNvSpPr/>
          <p:nvPr/>
        </p:nvSpPr>
        <p:spPr>
          <a:xfrm>
            <a:off x="9756648" y="4142232"/>
            <a:ext cx="2002536" cy="1280160"/>
          </a:xfrm>
          <a:prstGeom prst="rect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32"/>
          <p:cNvSpPr txBox="1"/>
          <p:nvPr/>
        </p:nvSpPr>
        <p:spPr>
          <a:xfrm>
            <a:off x="10268712" y="3838800"/>
            <a:ext cx="156362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Let’s look here</a:t>
            </a:r>
            <a:endParaRPr b="1"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12136415" cy="6044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"/>
          <p:cNvSpPr txBox="1"/>
          <p:nvPr>
            <p:ph type="title"/>
          </p:nvPr>
        </p:nvSpPr>
        <p:spPr>
          <a:xfrm>
            <a:off x="0" y="-37470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 sz="3200"/>
              <a:t>MCS Types</a:t>
            </a:r>
            <a:endParaRPr b="1" sz="3200"/>
          </a:p>
        </p:txBody>
      </p:sp>
      <p:pic>
        <p:nvPicPr>
          <p:cNvPr id="251" name="Google Shape;251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6100" y="564524"/>
            <a:ext cx="8369508" cy="6293476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"/>
          <p:cNvSpPr txBox="1"/>
          <p:nvPr/>
        </p:nvSpPr>
        <p:spPr>
          <a:xfrm>
            <a:off x="9747000" y="6381000"/>
            <a:ext cx="2445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Campbell et al. (2017)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4932c3bc03_0_854"/>
          <p:cNvSpPr txBox="1"/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MCS Forward Motion</a:t>
            </a:r>
            <a:endParaRPr b="1"/>
          </a:p>
        </p:txBody>
      </p:sp>
      <p:sp>
        <p:nvSpPr>
          <p:cNvPr id="445" name="Google Shape;445;g34932c3bc03_0_854"/>
          <p:cNvSpPr txBox="1"/>
          <p:nvPr>
            <p:ph idx="1" type="body"/>
          </p:nvPr>
        </p:nvSpPr>
        <p:spPr>
          <a:xfrm>
            <a:off x="838200" y="1325563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241934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Johns and Hirt (1987) and Corfidi et al. (2016) both found that derechos move faster (sometimes much faster) than the full mean wind speed. </a:t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41934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Derecho wind swaths are produced by thunderstorm clusters where either cold pool dynamics or other internal mechanisms dominate the processes that produce severe/destructive wind gusts.</a:t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41934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Corfidi et al. (1996) and Corfidi (2003) devised a routine that can determine MCS forward motion based on the interaction between the cold pool and ambient flow fields.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34932c3bc03_0_859"/>
          <p:cNvSpPr txBox="1"/>
          <p:nvPr>
            <p:ph type="title"/>
          </p:nvPr>
        </p:nvSpPr>
        <p:spPr>
          <a:xfrm>
            <a:off x="838200" y="1"/>
            <a:ext cx="105156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3600"/>
              <a:t>MCS Forward Motion</a:t>
            </a:r>
            <a:endParaRPr b="1" sz="36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4932c3bc03_0_863"/>
          <p:cNvSpPr txBox="1"/>
          <p:nvPr>
            <p:ph type="title"/>
          </p:nvPr>
        </p:nvSpPr>
        <p:spPr>
          <a:xfrm>
            <a:off x="838200" y="1"/>
            <a:ext cx="105156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3600"/>
              <a:t>MCS Forward Motion</a:t>
            </a:r>
            <a:endParaRPr b="1" sz="3600"/>
          </a:p>
        </p:txBody>
      </p:sp>
      <p:sp>
        <p:nvSpPr>
          <p:cNvPr id="456" name="Google Shape;456;g34932c3bc03_0_863"/>
          <p:cNvSpPr txBox="1"/>
          <p:nvPr>
            <p:ph idx="1" type="body"/>
          </p:nvPr>
        </p:nvSpPr>
        <p:spPr>
          <a:xfrm>
            <a:off x="0" y="530353"/>
            <a:ext cx="12192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MCS motion has 2 components (</a:t>
            </a:r>
            <a:r>
              <a:rPr b="1" lang="en-US" u="sng">
                <a:solidFill>
                  <a:schemeClr val="accent1"/>
                </a:solidFill>
              </a:rPr>
              <a:t>Advection</a:t>
            </a:r>
            <a:r>
              <a:rPr lang="en-US"/>
              <a:t> and </a:t>
            </a:r>
            <a:r>
              <a:rPr b="1" lang="en-US" u="sng">
                <a:solidFill>
                  <a:schemeClr val="accent2"/>
                </a:solidFill>
              </a:rPr>
              <a:t>Propagation</a:t>
            </a:r>
            <a:r>
              <a:rPr lang="en-US"/>
              <a:t>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4932c3bc03_0_868"/>
          <p:cNvSpPr txBox="1"/>
          <p:nvPr>
            <p:ph type="title"/>
          </p:nvPr>
        </p:nvSpPr>
        <p:spPr>
          <a:xfrm>
            <a:off x="838200" y="1"/>
            <a:ext cx="105156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3600"/>
              <a:t>MCS Forward Motion</a:t>
            </a:r>
            <a:endParaRPr b="1" sz="3600"/>
          </a:p>
        </p:txBody>
      </p:sp>
      <p:sp>
        <p:nvSpPr>
          <p:cNvPr id="462" name="Google Shape;462;g34932c3bc03_0_868"/>
          <p:cNvSpPr txBox="1"/>
          <p:nvPr>
            <p:ph idx="1" type="body"/>
          </p:nvPr>
        </p:nvSpPr>
        <p:spPr>
          <a:xfrm>
            <a:off x="0" y="530353"/>
            <a:ext cx="12192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•"/>
            </a:pPr>
            <a:r>
              <a:rPr b="1" lang="en-US" u="sng">
                <a:solidFill>
                  <a:schemeClr val="accent1"/>
                </a:solidFill>
              </a:rPr>
              <a:t>Advection</a:t>
            </a:r>
            <a:r>
              <a:rPr lang="en-US"/>
              <a:t>: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4932c3bc03_0_873"/>
          <p:cNvSpPr txBox="1"/>
          <p:nvPr>
            <p:ph type="title"/>
          </p:nvPr>
        </p:nvSpPr>
        <p:spPr>
          <a:xfrm>
            <a:off x="838200" y="1"/>
            <a:ext cx="105156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3600"/>
              <a:t>MCS Forward Motion</a:t>
            </a:r>
            <a:endParaRPr b="1" sz="3600"/>
          </a:p>
        </p:txBody>
      </p:sp>
      <p:sp>
        <p:nvSpPr>
          <p:cNvPr id="468" name="Google Shape;468;g34932c3bc03_0_873"/>
          <p:cNvSpPr txBox="1"/>
          <p:nvPr>
            <p:ph idx="1" type="body"/>
          </p:nvPr>
        </p:nvSpPr>
        <p:spPr>
          <a:xfrm>
            <a:off x="0" y="530353"/>
            <a:ext cx="12192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•"/>
            </a:pPr>
            <a:r>
              <a:rPr b="1" lang="en-US" u="sng">
                <a:solidFill>
                  <a:schemeClr val="accent1"/>
                </a:solidFill>
              </a:rPr>
              <a:t>Advection</a:t>
            </a:r>
            <a:r>
              <a:rPr lang="en-US"/>
              <a:t>: Component of motion involving cells being carried with or by the mean wind in the cloud layer (</a:t>
            </a:r>
            <a:r>
              <a:rPr b="1" lang="en-US">
                <a:solidFill>
                  <a:schemeClr val="accent1"/>
                </a:solidFill>
              </a:rPr>
              <a:t>V</a:t>
            </a:r>
            <a:r>
              <a:rPr b="1" baseline="-25000" lang="en-US">
                <a:solidFill>
                  <a:schemeClr val="accent1"/>
                </a:solidFill>
              </a:rPr>
              <a:t>CL</a:t>
            </a:r>
            <a:r>
              <a:rPr lang="en-US"/>
              <a:t>).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4932c3bc03_0_878"/>
          <p:cNvSpPr txBox="1"/>
          <p:nvPr>
            <p:ph type="title"/>
          </p:nvPr>
        </p:nvSpPr>
        <p:spPr>
          <a:xfrm>
            <a:off x="838200" y="1"/>
            <a:ext cx="105156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3600"/>
              <a:t>MCS Forward Motion</a:t>
            </a:r>
            <a:endParaRPr b="1" sz="3600"/>
          </a:p>
        </p:txBody>
      </p:sp>
      <p:sp>
        <p:nvSpPr>
          <p:cNvPr id="474" name="Google Shape;474;g34932c3bc03_0_878"/>
          <p:cNvSpPr txBox="1"/>
          <p:nvPr>
            <p:ph idx="1" type="body"/>
          </p:nvPr>
        </p:nvSpPr>
        <p:spPr>
          <a:xfrm>
            <a:off x="0" y="530353"/>
            <a:ext cx="12192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•"/>
            </a:pPr>
            <a:r>
              <a:rPr b="1" lang="en-US" u="sng">
                <a:solidFill>
                  <a:schemeClr val="accent1"/>
                </a:solidFill>
              </a:rPr>
              <a:t>Advection</a:t>
            </a:r>
            <a:r>
              <a:rPr lang="en-US"/>
              <a:t>: Component of motion involving cells being carried with or by the mean wind in the cloud layer (</a:t>
            </a:r>
            <a:r>
              <a:rPr b="1" lang="en-US">
                <a:solidFill>
                  <a:schemeClr val="accent1"/>
                </a:solidFill>
              </a:rPr>
              <a:t>V</a:t>
            </a:r>
            <a:r>
              <a:rPr b="1" baseline="-25000" lang="en-US">
                <a:solidFill>
                  <a:schemeClr val="accent1"/>
                </a:solidFill>
              </a:rPr>
              <a:t>CL</a:t>
            </a:r>
            <a:r>
              <a:rPr lang="en-US"/>
              <a:t>).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cxnSp>
        <p:nvCxnSpPr>
          <p:cNvPr id="475" name="Google Shape;475;g34932c3bc03_0_878"/>
          <p:cNvCxnSpPr/>
          <p:nvPr/>
        </p:nvCxnSpPr>
        <p:spPr>
          <a:xfrm flipH="1" rot="10800000">
            <a:off x="141992" y="3716012"/>
            <a:ext cx="2411400" cy="1258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76" name="Google Shape;476;g34932c3bc03_0_878"/>
          <p:cNvCxnSpPr/>
          <p:nvPr/>
        </p:nvCxnSpPr>
        <p:spPr>
          <a:xfrm flipH="1" rot="10800000">
            <a:off x="174734" y="4232231"/>
            <a:ext cx="2084700" cy="11610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77" name="Google Shape;477;g34932c3bc03_0_878"/>
          <p:cNvCxnSpPr/>
          <p:nvPr/>
        </p:nvCxnSpPr>
        <p:spPr>
          <a:xfrm flipH="1" rot="10800000">
            <a:off x="632720" y="3724631"/>
            <a:ext cx="2354400" cy="12114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78" name="Google Shape;478;g34932c3bc03_0_878"/>
          <p:cNvCxnSpPr/>
          <p:nvPr/>
        </p:nvCxnSpPr>
        <p:spPr>
          <a:xfrm flipH="1" rot="10800000">
            <a:off x="710187" y="4015471"/>
            <a:ext cx="2498100" cy="1360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79" name="Google Shape;479;g34932c3bc03_0_878"/>
          <p:cNvCxnSpPr/>
          <p:nvPr/>
        </p:nvCxnSpPr>
        <p:spPr>
          <a:xfrm flipH="1" rot="10800000">
            <a:off x="1360382" y="4111936"/>
            <a:ext cx="1389900" cy="742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80" name="Google Shape;480;g34932c3bc03_0_878"/>
          <p:cNvCxnSpPr/>
          <p:nvPr/>
        </p:nvCxnSpPr>
        <p:spPr>
          <a:xfrm flipH="1" rot="10800000">
            <a:off x="1019077" y="4290556"/>
            <a:ext cx="2062500" cy="1102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81" name="Google Shape;481;g34932c3bc03_0_878"/>
          <p:cNvCxnSpPr/>
          <p:nvPr/>
        </p:nvCxnSpPr>
        <p:spPr>
          <a:xfrm flipH="1" rot="10800000">
            <a:off x="1051819" y="4483375"/>
            <a:ext cx="2363100" cy="13284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82" name="Google Shape;482;g34932c3bc03_0_878"/>
          <p:cNvCxnSpPr/>
          <p:nvPr/>
        </p:nvCxnSpPr>
        <p:spPr>
          <a:xfrm flipH="1" rot="10800000">
            <a:off x="1509805" y="4176175"/>
            <a:ext cx="2154900" cy="11784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83" name="Google Shape;483;g34932c3bc03_0_878"/>
          <p:cNvCxnSpPr/>
          <p:nvPr/>
        </p:nvCxnSpPr>
        <p:spPr>
          <a:xfrm flipH="1" rot="10800000">
            <a:off x="982875" y="4840132"/>
            <a:ext cx="2553300" cy="1257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84" name="Google Shape;484;g34932c3bc03_0_878"/>
          <p:cNvCxnSpPr/>
          <p:nvPr/>
        </p:nvCxnSpPr>
        <p:spPr>
          <a:xfrm flipH="1" rot="10800000">
            <a:off x="2237467" y="3990780"/>
            <a:ext cx="2445900" cy="12825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85" name="Google Shape;485;g34932c3bc03_0_878"/>
          <p:cNvSpPr/>
          <p:nvPr/>
        </p:nvSpPr>
        <p:spPr>
          <a:xfrm>
            <a:off x="245817" y="5147737"/>
            <a:ext cx="908100" cy="747900"/>
          </a:xfrm>
          <a:prstGeom prst="cloud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F6F9FC"/>
              </a:gs>
              <a:gs pos="46000">
                <a:srgbClr val="B3D1EC"/>
              </a:gs>
              <a:gs pos="76000">
                <a:srgbClr val="2E75B5"/>
              </a:gs>
              <a:gs pos="100000">
                <a:srgbClr val="1E4E79"/>
              </a:gs>
            </a:gsLst>
            <a:lin ang="5400012" scaled="0"/>
          </a:gra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34932c3bc03_0_894"/>
          <p:cNvSpPr txBox="1"/>
          <p:nvPr>
            <p:ph type="title"/>
          </p:nvPr>
        </p:nvSpPr>
        <p:spPr>
          <a:xfrm>
            <a:off x="838200" y="1"/>
            <a:ext cx="105156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3600"/>
              <a:t>MCS Forward Motion</a:t>
            </a:r>
            <a:endParaRPr b="1" sz="3600"/>
          </a:p>
        </p:txBody>
      </p:sp>
      <p:sp>
        <p:nvSpPr>
          <p:cNvPr id="491" name="Google Shape;491;g34932c3bc03_0_894"/>
          <p:cNvSpPr txBox="1"/>
          <p:nvPr>
            <p:ph idx="1" type="body"/>
          </p:nvPr>
        </p:nvSpPr>
        <p:spPr>
          <a:xfrm>
            <a:off x="0" y="530353"/>
            <a:ext cx="12192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•"/>
            </a:pPr>
            <a:r>
              <a:rPr b="1" lang="en-US" u="sng">
                <a:solidFill>
                  <a:schemeClr val="accent1"/>
                </a:solidFill>
              </a:rPr>
              <a:t>Advection</a:t>
            </a:r>
            <a:r>
              <a:rPr lang="en-US"/>
              <a:t>: Component of motion involving cells being carried with or by the mean wind in the cloud layer (</a:t>
            </a:r>
            <a:r>
              <a:rPr b="1" lang="en-US">
                <a:solidFill>
                  <a:schemeClr val="accent1"/>
                </a:solidFill>
              </a:rPr>
              <a:t>V</a:t>
            </a:r>
            <a:r>
              <a:rPr b="1" baseline="-25000" lang="en-US">
                <a:solidFill>
                  <a:schemeClr val="accent1"/>
                </a:solidFill>
              </a:rPr>
              <a:t>CL</a:t>
            </a:r>
            <a:r>
              <a:rPr lang="en-US"/>
              <a:t>).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cxnSp>
        <p:nvCxnSpPr>
          <p:cNvPr id="492" name="Google Shape;492;g34932c3bc03_0_894"/>
          <p:cNvCxnSpPr/>
          <p:nvPr/>
        </p:nvCxnSpPr>
        <p:spPr>
          <a:xfrm flipH="1" rot="10800000">
            <a:off x="141992" y="3716012"/>
            <a:ext cx="2411400" cy="1258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93" name="Google Shape;493;g34932c3bc03_0_894"/>
          <p:cNvCxnSpPr/>
          <p:nvPr/>
        </p:nvCxnSpPr>
        <p:spPr>
          <a:xfrm flipH="1" rot="10800000">
            <a:off x="174734" y="4232231"/>
            <a:ext cx="2084700" cy="11610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94" name="Google Shape;494;g34932c3bc03_0_894"/>
          <p:cNvCxnSpPr/>
          <p:nvPr/>
        </p:nvCxnSpPr>
        <p:spPr>
          <a:xfrm flipH="1" rot="10800000">
            <a:off x="632720" y="3724631"/>
            <a:ext cx="2354400" cy="12114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95" name="Google Shape;495;g34932c3bc03_0_894"/>
          <p:cNvCxnSpPr/>
          <p:nvPr/>
        </p:nvCxnSpPr>
        <p:spPr>
          <a:xfrm flipH="1" rot="10800000">
            <a:off x="710187" y="4015471"/>
            <a:ext cx="2498100" cy="1360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96" name="Google Shape;496;g34932c3bc03_0_894"/>
          <p:cNvCxnSpPr/>
          <p:nvPr/>
        </p:nvCxnSpPr>
        <p:spPr>
          <a:xfrm flipH="1" rot="10800000">
            <a:off x="1360382" y="4111936"/>
            <a:ext cx="1389900" cy="742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97" name="Google Shape;497;g34932c3bc03_0_894"/>
          <p:cNvCxnSpPr/>
          <p:nvPr/>
        </p:nvCxnSpPr>
        <p:spPr>
          <a:xfrm flipH="1" rot="10800000">
            <a:off x="1019077" y="4290556"/>
            <a:ext cx="2062500" cy="1102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98" name="Google Shape;498;g34932c3bc03_0_894"/>
          <p:cNvCxnSpPr/>
          <p:nvPr/>
        </p:nvCxnSpPr>
        <p:spPr>
          <a:xfrm flipH="1" rot="10800000">
            <a:off x="1051819" y="4483375"/>
            <a:ext cx="2363100" cy="13284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99" name="Google Shape;499;g34932c3bc03_0_894"/>
          <p:cNvCxnSpPr/>
          <p:nvPr/>
        </p:nvCxnSpPr>
        <p:spPr>
          <a:xfrm flipH="1" rot="10800000">
            <a:off x="1509805" y="4176175"/>
            <a:ext cx="2154900" cy="11784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00" name="Google Shape;500;g34932c3bc03_0_894"/>
          <p:cNvCxnSpPr/>
          <p:nvPr/>
        </p:nvCxnSpPr>
        <p:spPr>
          <a:xfrm flipH="1" rot="10800000">
            <a:off x="982875" y="4840132"/>
            <a:ext cx="2553300" cy="1257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01" name="Google Shape;501;g34932c3bc03_0_894"/>
          <p:cNvCxnSpPr/>
          <p:nvPr/>
        </p:nvCxnSpPr>
        <p:spPr>
          <a:xfrm flipH="1" rot="10800000">
            <a:off x="2237467" y="3990780"/>
            <a:ext cx="2445900" cy="12825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502" name="Google Shape;502;g34932c3bc03_0_894"/>
          <p:cNvSpPr/>
          <p:nvPr/>
        </p:nvSpPr>
        <p:spPr>
          <a:xfrm>
            <a:off x="1852659" y="4286232"/>
            <a:ext cx="908100" cy="747900"/>
          </a:xfrm>
          <a:prstGeom prst="cloud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F6F9FC"/>
              </a:gs>
              <a:gs pos="46000">
                <a:srgbClr val="B3D1EC"/>
              </a:gs>
              <a:gs pos="76000">
                <a:srgbClr val="2E75B5"/>
              </a:gs>
              <a:gs pos="100000">
                <a:srgbClr val="1E4E79"/>
              </a:gs>
            </a:gsLst>
            <a:lin ang="5400012" scaled="0"/>
          </a:gra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34932c3bc03_0_910"/>
          <p:cNvSpPr txBox="1"/>
          <p:nvPr>
            <p:ph type="title"/>
          </p:nvPr>
        </p:nvSpPr>
        <p:spPr>
          <a:xfrm>
            <a:off x="838200" y="1"/>
            <a:ext cx="105156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3600"/>
              <a:t>MCS Forward Motion</a:t>
            </a:r>
            <a:endParaRPr b="1" sz="3600"/>
          </a:p>
        </p:txBody>
      </p:sp>
      <p:sp>
        <p:nvSpPr>
          <p:cNvPr id="508" name="Google Shape;508;g34932c3bc03_0_910"/>
          <p:cNvSpPr txBox="1"/>
          <p:nvPr>
            <p:ph idx="1" type="body"/>
          </p:nvPr>
        </p:nvSpPr>
        <p:spPr>
          <a:xfrm>
            <a:off x="0" y="530353"/>
            <a:ext cx="12192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•"/>
            </a:pPr>
            <a:r>
              <a:rPr b="1" lang="en-US" u="sng">
                <a:solidFill>
                  <a:schemeClr val="accent1"/>
                </a:solidFill>
              </a:rPr>
              <a:t>Advection</a:t>
            </a:r>
            <a:r>
              <a:rPr lang="en-US"/>
              <a:t>: Component of motion involving cells being carried with or by the mean wind in the cloud layer (</a:t>
            </a:r>
            <a:r>
              <a:rPr b="1" lang="en-US">
                <a:solidFill>
                  <a:schemeClr val="accent1"/>
                </a:solidFill>
              </a:rPr>
              <a:t>V</a:t>
            </a:r>
            <a:r>
              <a:rPr b="1" baseline="-25000" lang="en-US">
                <a:solidFill>
                  <a:schemeClr val="accent1"/>
                </a:solidFill>
              </a:rPr>
              <a:t>CL</a:t>
            </a:r>
            <a:r>
              <a:rPr lang="en-US"/>
              <a:t>).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cxnSp>
        <p:nvCxnSpPr>
          <p:cNvPr id="509" name="Google Shape;509;g34932c3bc03_0_910"/>
          <p:cNvCxnSpPr/>
          <p:nvPr/>
        </p:nvCxnSpPr>
        <p:spPr>
          <a:xfrm flipH="1" rot="10800000">
            <a:off x="141992" y="3716012"/>
            <a:ext cx="2411400" cy="1258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10" name="Google Shape;510;g34932c3bc03_0_910"/>
          <p:cNvCxnSpPr/>
          <p:nvPr/>
        </p:nvCxnSpPr>
        <p:spPr>
          <a:xfrm flipH="1" rot="10800000">
            <a:off x="174734" y="4232231"/>
            <a:ext cx="2084700" cy="11610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11" name="Google Shape;511;g34932c3bc03_0_910"/>
          <p:cNvCxnSpPr/>
          <p:nvPr/>
        </p:nvCxnSpPr>
        <p:spPr>
          <a:xfrm flipH="1" rot="10800000">
            <a:off x="632720" y="3724631"/>
            <a:ext cx="2354400" cy="12114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12" name="Google Shape;512;g34932c3bc03_0_910"/>
          <p:cNvCxnSpPr/>
          <p:nvPr/>
        </p:nvCxnSpPr>
        <p:spPr>
          <a:xfrm flipH="1" rot="10800000">
            <a:off x="710187" y="4015471"/>
            <a:ext cx="2498100" cy="1360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13" name="Google Shape;513;g34932c3bc03_0_910"/>
          <p:cNvCxnSpPr/>
          <p:nvPr/>
        </p:nvCxnSpPr>
        <p:spPr>
          <a:xfrm flipH="1" rot="10800000">
            <a:off x="1360382" y="4111936"/>
            <a:ext cx="1389900" cy="742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14" name="Google Shape;514;g34932c3bc03_0_910"/>
          <p:cNvCxnSpPr/>
          <p:nvPr/>
        </p:nvCxnSpPr>
        <p:spPr>
          <a:xfrm flipH="1" rot="10800000">
            <a:off x="1019077" y="4290556"/>
            <a:ext cx="2062500" cy="1102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15" name="Google Shape;515;g34932c3bc03_0_910"/>
          <p:cNvCxnSpPr/>
          <p:nvPr/>
        </p:nvCxnSpPr>
        <p:spPr>
          <a:xfrm flipH="1" rot="10800000">
            <a:off x="1051819" y="4483375"/>
            <a:ext cx="2363100" cy="13284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16" name="Google Shape;516;g34932c3bc03_0_910"/>
          <p:cNvCxnSpPr/>
          <p:nvPr/>
        </p:nvCxnSpPr>
        <p:spPr>
          <a:xfrm flipH="1" rot="10800000">
            <a:off x="1509805" y="4176175"/>
            <a:ext cx="2154900" cy="11784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17" name="Google Shape;517;g34932c3bc03_0_910"/>
          <p:cNvCxnSpPr/>
          <p:nvPr/>
        </p:nvCxnSpPr>
        <p:spPr>
          <a:xfrm flipH="1" rot="10800000">
            <a:off x="982875" y="4840132"/>
            <a:ext cx="2553300" cy="1257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18" name="Google Shape;518;g34932c3bc03_0_910"/>
          <p:cNvCxnSpPr/>
          <p:nvPr/>
        </p:nvCxnSpPr>
        <p:spPr>
          <a:xfrm flipH="1" rot="10800000">
            <a:off x="2237467" y="3990780"/>
            <a:ext cx="2445900" cy="12825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519" name="Google Shape;519;g34932c3bc03_0_910"/>
          <p:cNvSpPr/>
          <p:nvPr/>
        </p:nvSpPr>
        <p:spPr>
          <a:xfrm>
            <a:off x="3175379" y="3331826"/>
            <a:ext cx="908100" cy="747900"/>
          </a:xfrm>
          <a:prstGeom prst="cloud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F6F9FC"/>
              </a:gs>
              <a:gs pos="46000">
                <a:srgbClr val="B3D1EC"/>
              </a:gs>
              <a:gs pos="76000">
                <a:srgbClr val="2E75B5"/>
              </a:gs>
              <a:gs pos="100000">
                <a:srgbClr val="1E4E79"/>
              </a:gs>
            </a:gsLst>
            <a:lin ang="5400012" scaled="0"/>
          </a:gra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34932c3bc03_0_926"/>
          <p:cNvSpPr txBox="1"/>
          <p:nvPr>
            <p:ph type="title"/>
          </p:nvPr>
        </p:nvSpPr>
        <p:spPr>
          <a:xfrm>
            <a:off x="838200" y="1"/>
            <a:ext cx="105156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3600"/>
              <a:t>MCS Forward Motion</a:t>
            </a:r>
            <a:endParaRPr b="1" sz="3600"/>
          </a:p>
        </p:txBody>
      </p:sp>
      <p:sp>
        <p:nvSpPr>
          <p:cNvPr id="525" name="Google Shape;525;g34932c3bc03_0_926"/>
          <p:cNvSpPr txBox="1"/>
          <p:nvPr>
            <p:ph idx="1" type="body"/>
          </p:nvPr>
        </p:nvSpPr>
        <p:spPr>
          <a:xfrm>
            <a:off x="0" y="530353"/>
            <a:ext cx="12192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•"/>
            </a:pPr>
            <a:r>
              <a:rPr b="1" lang="en-US" u="sng">
                <a:solidFill>
                  <a:schemeClr val="accent1"/>
                </a:solidFill>
              </a:rPr>
              <a:t>Advection</a:t>
            </a:r>
            <a:r>
              <a:rPr lang="en-US"/>
              <a:t>: Component of motion involving cells being carried with or by the mean wind in the cloud layer (</a:t>
            </a:r>
            <a:r>
              <a:rPr b="1" lang="en-US">
                <a:solidFill>
                  <a:schemeClr val="accent1"/>
                </a:solidFill>
              </a:rPr>
              <a:t>V</a:t>
            </a:r>
            <a:r>
              <a:rPr b="1" baseline="-25000" lang="en-US">
                <a:solidFill>
                  <a:schemeClr val="accent1"/>
                </a:solidFill>
              </a:rPr>
              <a:t>CL</a:t>
            </a:r>
            <a:r>
              <a:rPr lang="en-US"/>
              <a:t>).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cxnSp>
        <p:nvCxnSpPr>
          <p:cNvPr id="526" name="Google Shape;526;g34932c3bc03_0_926"/>
          <p:cNvCxnSpPr/>
          <p:nvPr/>
        </p:nvCxnSpPr>
        <p:spPr>
          <a:xfrm flipH="1" rot="10800000">
            <a:off x="141992" y="3716012"/>
            <a:ext cx="2411400" cy="1258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27" name="Google Shape;527;g34932c3bc03_0_926"/>
          <p:cNvCxnSpPr/>
          <p:nvPr/>
        </p:nvCxnSpPr>
        <p:spPr>
          <a:xfrm flipH="1" rot="10800000">
            <a:off x="174734" y="4232231"/>
            <a:ext cx="2084700" cy="11610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28" name="Google Shape;528;g34932c3bc03_0_926"/>
          <p:cNvCxnSpPr/>
          <p:nvPr/>
        </p:nvCxnSpPr>
        <p:spPr>
          <a:xfrm flipH="1" rot="10800000">
            <a:off x="632720" y="3724631"/>
            <a:ext cx="2354400" cy="12114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29" name="Google Shape;529;g34932c3bc03_0_926"/>
          <p:cNvCxnSpPr/>
          <p:nvPr/>
        </p:nvCxnSpPr>
        <p:spPr>
          <a:xfrm flipH="1" rot="10800000">
            <a:off x="710187" y="4015471"/>
            <a:ext cx="2498100" cy="1360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30" name="Google Shape;530;g34932c3bc03_0_926"/>
          <p:cNvCxnSpPr/>
          <p:nvPr/>
        </p:nvCxnSpPr>
        <p:spPr>
          <a:xfrm flipH="1" rot="10800000">
            <a:off x="1360382" y="4111936"/>
            <a:ext cx="1389900" cy="742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31" name="Google Shape;531;g34932c3bc03_0_926"/>
          <p:cNvCxnSpPr/>
          <p:nvPr/>
        </p:nvCxnSpPr>
        <p:spPr>
          <a:xfrm flipH="1" rot="10800000">
            <a:off x="1019077" y="4290556"/>
            <a:ext cx="2062500" cy="1102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32" name="Google Shape;532;g34932c3bc03_0_926"/>
          <p:cNvCxnSpPr/>
          <p:nvPr/>
        </p:nvCxnSpPr>
        <p:spPr>
          <a:xfrm flipH="1" rot="10800000">
            <a:off x="1051819" y="4483375"/>
            <a:ext cx="2363100" cy="13284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33" name="Google Shape;533;g34932c3bc03_0_926"/>
          <p:cNvCxnSpPr/>
          <p:nvPr/>
        </p:nvCxnSpPr>
        <p:spPr>
          <a:xfrm flipH="1" rot="10800000">
            <a:off x="1509805" y="4176175"/>
            <a:ext cx="2154900" cy="11784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34" name="Google Shape;534;g34932c3bc03_0_926"/>
          <p:cNvCxnSpPr/>
          <p:nvPr/>
        </p:nvCxnSpPr>
        <p:spPr>
          <a:xfrm flipH="1" rot="10800000">
            <a:off x="982875" y="4840132"/>
            <a:ext cx="2553300" cy="1257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35" name="Google Shape;535;g34932c3bc03_0_926"/>
          <p:cNvCxnSpPr/>
          <p:nvPr/>
        </p:nvCxnSpPr>
        <p:spPr>
          <a:xfrm flipH="1" rot="10800000">
            <a:off x="2237467" y="3990780"/>
            <a:ext cx="2445900" cy="12825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536" name="Google Shape;536;g34932c3bc03_0_926"/>
          <p:cNvSpPr/>
          <p:nvPr/>
        </p:nvSpPr>
        <p:spPr>
          <a:xfrm>
            <a:off x="245817" y="5147737"/>
            <a:ext cx="908100" cy="747900"/>
          </a:xfrm>
          <a:prstGeom prst="cloud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F6F9FC"/>
              </a:gs>
              <a:gs pos="46000">
                <a:srgbClr val="B3D1EC"/>
              </a:gs>
              <a:gs pos="76000">
                <a:srgbClr val="2E75B5"/>
              </a:gs>
              <a:gs pos="100000">
                <a:srgbClr val="1E4E79"/>
              </a:gs>
            </a:gsLst>
            <a:lin ang="5400012" scaled="0"/>
          </a:gra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g34932c3bc03_0_926"/>
          <p:cNvSpPr/>
          <p:nvPr/>
        </p:nvSpPr>
        <p:spPr>
          <a:xfrm>
            <a:off x="1852659" y="4286232"/>
            <a:ext cx="908100" cy="747900"/>
          </a:xfrm>
          <a:prstGeom prst="cloud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F6F9FC"/>
              </a:gs>
              <a:gs pos="46000">
                <a:srgbClr val="B3D1EC"/>
              </a:gs>
              <a:gs pos="76000">
                <a:srgbClr val="2E75B5"/>
              </a:gs>
              <a:gs pos="100000">
                <a:srgbClr val="1E4E79"/>
              </a:gs>
            </a:gsLst>
            <a:lin ang="5400012" scaled="0"/>
          </a:gra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g34932c3bc03_0_926"/>
          <p:cNvSpPr/>
          <p:nvPr/>
        </p:nvSpPr>
        <p:spPr>
          <a:xfrm>
            <a:off x="3175379" y="3331826"/>
            <a:ext cx="908100" cy="747900"/>
          </a:xfrm>
          <a:prstGeom prst="cloud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F6F9FC"/>
              </a:gs>
              <a:gs pos="46000">
                <a:srgbClr val="B3D1EC"/>
              </a:gs>
              <a:gs pos="76000">
                <a:srgbClr val="2E75B5"/>
              </a:gs>
              <a:gs pos="100000">
                <a:srgbClr val="1E4E79"/>
              </a:gs>
            </a:gsLst>
            <a:lin ang="5400012" scaled="0"/>
          </a:gra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34932c3bc03_0_944"/>
          <p:cNvSpPr txBox="1"/>
          <p:nvPr>
            <p:ph type="title"/>
          </p:nvPr>
        </p:nvSpPr>
        <p:spPr>
          <a:xfrm>
            <a:off x="838200" y="1"/>
            <a:ext cx="105156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3600"/>
              <a:t>MCS Forward Motion</a:t>
            </a:r>
            <a:endParaRPr b="1" sz="3600"/>
          </a:p>
        </p:txBody>
      </p:sp>
      <p:sp>
        <p:nvSpPr>
          <p:cNvPr id="544" name="Google Shape;544;g34932c3bc03_0_944"/>
          <p:cNvSpPr txBox="1"/>
          <p:nvPr>
            <p:ph idx="1" type="body"/>
          </p:nvPr>
        </p:nvSpPr>
        <p:spPr>
          <a:xfrm>
            <a:off x="0" y="530353"/>
            <a:ext cx="12192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•"/>
            </a:pPr>
            <a:r>
              <a:rPr b="1" lang="en-US" u="sng">
                <a:solidFill>
                  <a:schemeClr val="accent1"/>
                </a:solidFill>
              </a:rPr>
              <a:t>Advection</a:t>
            </a:r>
            <a:r>
              <a:rPr lang="en-US"/>
              <a:t>: Component of motion involving cells being carried with or by the mean wind in the cloud layer (</a:t>
            </a:r>
            <a:r>
              <a:rPr b="1" lang="en-US">
                <a:solidFill>
                  <a:schemeClr val="accent1"/>
                </a:solidFill>
              </a:rPr>
              <a:t>V</a:t>
            </a:r>
            <a:r>
              <a:rPr b="1" baseline="-25000" lang="en-US">
                <a:solidFill>
                  <a:schemeClr val="accent1"/>
                </a:solidFill>
              </a:rPr>
              <a:t>CL</a:t>
            </a:r>
            <a:r>
              <a:rPr lang="en-US"/>
              <a:t>).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cxnSp>
        <p:nvCxnSpPr>
          <p:cNvPr id="545" name="Google Shape;545;g34932c3bc03_0_944"/>
          <p:cNvCxnSpPr/>
          <p:nvPr/>
        </p:nvCxnSpPr>
        <p:spPr>
          <a:xfrm flipH="1" rot="10800000">
            <a:off x="141992" y="3716012"/>
            <a:ext cx="2411400" cy="1258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46" name="Google Shape;546;g34932c3bc03_0_944"/>
          <p:cNvCxnSpPr/>
          <p:nvPr/>
        </p:nvCxnSpPr>
        <p:spPr>
          <a:xfrm flipH="1" rot="10800000">
            <a:off x="174734" y="4232231"/>
            <a:ext cx="2084700" cy="11610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47" name="Google Shape;547;g34932c3bc03_0_944"/>
          <p:cNvCxnSpPr/>
          <p:nvPr/>
        </p:nvCxnSpPr>
        <p:spPr>
          <a:xfrm flipH="1" rot="10800000">
            <a:off x="632720" y="3724631"/>
            <a:ext cx="2354400" cy="12114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48" name="Google Shape;548;g34932c3bc03_0_944"/>
          <p:cNvCxnSpPr/>
          <p:nvPr/>
        </p:nvCxnSpPr>
        <p:spPr>
          <a:xfrm flipH="1" rot="10800000">
            <a:off x="710187" y="4015471"/>
            <a:ext cx="2498100" cy="1360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49" name="Google Shape;549;g34932c3bc03_0_944"/>
          <p:cNvCxnSpPr/>
          <p:nvPr/>
        </p:nvCxnSpPr>
        <p:spPr>
          <a:xfrm flipH="1" rot="10800000">
            <a:off x="1360382" y="4111936"/>
            <a:ext cx="1389900" cy="742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50" name="Google Shape;550;g34932c3bc03_0_944"/>
          <p:cNvCxnSpPr/>
          <p:nvPr/>
        </p:nvCxnSpPr>
        <p:spPr>
          <a:xfrm flipH="1" rot="10800000">
            <a:off x="1019077" y="4290556"/>
            <a:ext cx="2062500" cy="1102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51" name="Google Shape;551;g34932c3bc03_0_944"/>
          <p:cNvCxnSpPr/>
          <p:nvPr/>
        </p:nvCxnSpPr>
        <p:spPr>
          <a:xfrm flipH="1" rot="10800000">
            <a:off x="1051819" y="4483375"/>
            <a:ext cx="2363100" cy="13284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52" name="Google Shape;552;g34932c3bc03_0_944"/>
          <p:cNvCxnSpPr/>
          <p:nvPr/>
        </p:nvCxnSpPr>
        <p:spPr>
          <a:xfrm flipH="1" rot="10800000">
            <a:off x="1509805" y="4176175"/>
            <a:ext cx="2154900" cy="11784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53" name="Google Shape;553;g34932c3bc03_0_944"/>
          <p:cNvCxnSpPr/>
          <p:nvPr/>
        </p:nvCxnSpPr>
        <p:spPr>
          <a:xfrm flipH="1" rot="10800000">
            <a:off x="982875" y="4840132"/>
            <a:ext cx="2553300" cy="1257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54" name="Google Shape;554;g34932c3bc03_0_944"/>
          <p:cNvCxnSpPr/>
          <p:nvPr/>
        </p:nvCxnSpPr>
        <p:spPr>
          <a:xfrm flipH="1" rot="10800000">
            <a:off x="2237467" y="3990780"/>
            <a:ext cx="2445900" cy="12825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555" name="Google Shape;555;g34932c3bc03_0_944"/>
          <p:cNvSpPr/>
          <p:nvPr/>
        </p:nvSpPr>
        <p:spPr>
          <a:xfrm>
            <a:off x="245817" y="5147737"/>
            <a:ext cx="908100" cy="747900"/>
          </a:xfrm>
          <a:prstGeom prst="cloud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F6F9FC"/>
              </a:gs>
              <a:gs pos="46000">
                <a:srgbClr val="B3D1EC"/>
              </a:gs>
              <a:gs pos="76000">
                <a:srgbClr val="2E75B5"/>
              </a:gs>
              <a:gs pos="100000">
                <a:srgbClr val="1E4E79"/>
              </a:gs>
            </a:gsLst>
            <a:lin ang="5400012" scaled="0"/>
          </a:gra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g34932c3bc03_0_944"/>
          <p:cNvSpPr/>
          <p:nvPr/>
        </p:nvSpPr>
        <p:spPr>
          <a:xfrm>
            <a:off x="1852659" y="4286232"/>
            <a:ext cx="908100" cy="747900"/>
          </a:xfrm>
          <a:prstGeom prst="cloud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F6F9FC"/>
              </a:gs>
              <a:gs pos="46000">
                <a:srgbClr val="B3D1EC"/>
              </a:gs>
              <a:gs pos="76000">
                <a:srgbClr val="2E75B5"/>
              </a:gs>
              <a:gs pos="100000">
                <a:srgbClr val="1E4E79"/>
              </a:gs>
            </a:gsLst>
            <a:lin ang="5400012" scaled="0"/>
          </a:gra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g34932c3bc03_0_944"/>
          <p:cNvSpPr/>
          <p:nvPr/>
        </p:nvSpPr>
        <p:spPr>
          <a:xfrm>
            <a:off x="3175379" y="3331826"/>
            <a:ext cx="908100" cy="747900"/>
          </a:xfrm>
          <a:prstGeom prst="cloud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F6F9FC"/>
              </a:gs>
              <a:gs pos="46000">
                <a:srgbClr val="B3D1EC"/>
              </a:gs>
              <a:gs pos="76000">
                <a:srgbClr val="2E75B5"/>
              </a:gs>
              <a:gs pos="100000">
                <a:srgbClr val="1E4E79"/>
              </a:gs>
            </a:gsLst>
            <a:lin ang="5400012" scaled="0"/>
          </a:gra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8" name="Google Shape;558;g34932c3bc03_0_9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4731195">
            <a:off x="5921734" y="5496095"/>
            <a:ext cx="1486825" cy="892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g34932c3bc03_0_9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4503178">
            <a:off x="5441900" y="4104048"/>
            <a:ext cx="1540892" cy="810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g34932c3bc03_0_9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402304">
            <a:off x="5466367" y="3075517"/>
            <a:ext cx="1270561" cy="783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g34932c3bc03_0_9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142619">
            <a:off x="5207746" y="1811415"/>
            <a:ext cx="1297594" cy="919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"/>
          <p:cNvSpPr txBox="1"/>
          <p:nvPr>
            <p:ph type="title"/>
          </p:nvPr>
        </p:nvSpPr>
        <p:spPr>
          <a:xfrm>
            <a:off x="0" y="-6508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 sz="3200"/>
              <a:t>MCSs on the spatial and temporal spectrum</a:t>
            </a:r>
            <a:endParaRPr b="1" sz="3200"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34932c3bc03_0_966"/>
          <p:cNvSpPr txBox="1"/>
          <p:nvPr>
            <p:ph type="title"/>
          </p:nvPr>
        </p:nvSpPr>
        <p:spPr>
          <a:xfrm>
            <a:off x="838200" y="1"/>
            <a:ext cx="105156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3600"/>
              <a:t>MCS Forward Motion</a:t>
            </a:r>
            <a:endParaRPr b="1" sz="3600"/>
          </a:p>
        </p:txBody>
      </p:sp>
      <p:sp>
        <p:nvSpPr>
          <p:cNvPr id="567" name="Google Shape;567;g34932c3bc03_0_966"/>
          <p:cNvSpPr txBox="1"/>
          <p:nvPr>
            <p:ph idx="1" type="body"/>
          </p:nvPr>
        </p:nvSpPr>
        <p:spPr>
          <a:xfrm>
            <a:off x="0" y="530353"/>
            <a:ext cx="12192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•"/>
            </a:pPr>
            <a:r>
              <a:rPr b="1" lang="en-US" u="sng">
                <a:solidFill>
                  <a:schemeClr val="accent1"/>
                </a:solidFill>
              </a:rPr>
              <a:t>Advection</a:t>
            </a:r>
            <a:r>
              <a:rPr lang="en-US"/>
              <a:t>: Component of motion involving cells being carried with or by the mean wind in the cloud layer (</a:t>
            </a:r>
            <a:r>
              <a:rPr b="1" lang="en-US">
                <a:solidFill>
                  <a:schemeClr val="accent1"/>
                </a:solidFill>
              </a:rPr>
              <a:t>V</a:t>
            </a:r>
            <a:r>
              <a:rPr b="1" baseline="-25000" lang="en-US">
                <a:solidFill>
                  <a:schemeClr val="accent1"/>
                </a:solidFill>
              </a:rPr>
              <a:t>CL</a:t>
            </a:r>
            <a:r>
              <a:rPr lang="en-US"/>
              <a:t>).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cxnSp>
        <p:nvCxnSpPr>
          <p:cNvPr id="568" name="Google Shape;568;g34932c3bc03_0_966"/>
          <p:cNvCxnSpPr/>
          <p:nvPr/>
        </p:nvCxnSpPr>
        <p:spPr>
          <a:xfrm flipH="1" rot="10800000">
            <a:off x="141992" y="3716012"/>
            <a:ext cx="2411400" cy="1258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69" name="Google Shape;569;g34932c3bc03_0_966"/>
          <p:cNvCxnSpPr/>
          <p:nvPr/>
        </p:nvCxnSpPr>
        <p:spPr>
          <a:xfrm flipH="1" rot="10800000">
            <a:off x="174734" y="4232231"/>
            <a:ext cx="2084700" cy="11610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70" name="Google Shape;570;g34932c3bc03_0_966"/>
          <p:cNvCxnSpPr/>
          <p:nvPr/>
        </p:nvCxnSpPr>
        <p:spPr>
          <a:xfrm flipH="1" rot="10800000">
            <a:off x="632720" y="3724631"/>
            <a:ext cx="2354400" cy="12114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71" name="Google Shape;571;g34932c3bc03_0_966"/>
          <p:cNvCxnSpPr/>
          <p:nvPr/>
        </p:nvCxnSpPr>
        <p:spPr>
          <a:xfrm flipH="1" rot="10800000">
            <a:off x="710187" y="4015471"/>
            <a:ext cx="2498100" cy="1360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72" name="Google Shape;572;g34932c3bc03_0_966"/>
          <p:cNvCxnSpPr/>
          <p:nvPr/>
        </p:nvCxnSpPr>
        <p:spPr>
          <a:xfrm flipH="1" rot="10800000">
            <a:off x="1360382" y="4111936"/>
            <a:ext cx="1389900" cy="742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73" name="Google Shape;573;g34932c3bc03_0_966"/>
          <p:cNvCxnSpPr/>
          <p:nvPr/>
        </p:nvCxnSpPr>
        <p:spPr>
          <a:xfrm flipH="1" rot="10800000">
            <a:off x="1019077" y="4290556"/>
            <a:ext cx="2062500" cy="1102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74" name="Google Shape;574;g34932c3bc03_0_966"/>
          <p:cNvCxnSpPr/>
          <p:nvPr/>
        </p:nvCxnSpPr>
        <p:spPr>
          <a:xfrm flipH="1" rot="10800000">
            <a:off x="1051819" y="4483375"/>
            <a:ext cx="2363100" cy="13284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75" name="Google Shape;575;g34932c3bc03_0_966"/>
          <p:cNvCxnSpPr/>
          <p:nvPr/>
        </p:nvCxnSpPr>
        <p:spPr>
          <a:xfrm flipH="1" rot="10800000">
            <a:off x="1509805" y="4176175"/>
            <a:ext cx="2154900" cy="11784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76" name="Google Shape;576;g34932c3bc03_0_966"/>
          <p:cNvCxnSpPr/>
          <p:nvPr/>
        </p:nvCxnSpPr>
        <p:spPr>
          <a:xfrm flipH="1" rot="10800000">
            <a:off x="982875" y="4840132"/>
            <a:ext cx="2553300" cy="1257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77" name="Google Shape;577;g34932c3bc03_0_966"/>
          <p:cNvCxnSpPr/>
          <p:nvPr/>
        </p:nvCxnSpPr>
        <p:spPr>
          <a:xfrm flipH="1" rot="10800000">
            <a:off x="2237467" y="3990780"/>
            <a:ext cx="2445900" cy="12825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578" name="Google Shape;578;g34932c3bc03_0_966"/>
          <p:cNvSpPr/>
          <p:nvPr/>
        </p:nvSpPr>
        <p:spPr>
          <a:xfrm>
            <a:off x="245817" y="5147737"/>
            <a:ext cx="908100" cy="747900"/>
          </a:xfrm>
          <a:prstGeom prst="cloud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F6F9FC"/>
              </a:gs>
              <a:gs pos="46000">
                <a:srgbClr val="B3D1EC"/>
              </a:gs>
              <a:gs pos="76000">
                <a:srgbClr val="2E75B5"/>
              </a:gs>
              <a:gs pos="100000">
                <a:srgbClr val="1E4E79"/>
              </a:gs>
            </a:gsLst>
            <a:lin ang="5400012" scaled="0"/>
          </a:gra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g34932c3bc03_0_966"/>
          <p:cNvSpPr/>
          <p:nvPr/>
        </p:nvSpPr>
        <p:spPr>
          <a:xfrm>
            <a:off x="1852659" y="4286232"/>
            <a:ext cx="908100" cy="747900"/>
          </a:xfrm>
          <a:prstGeom prst="cloud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F6F9FC"/>
              </a:gs>
              <a:gs pos="46000">
                <a:srgbClr val="B3D1EC"/>
              </a:gs>
              <a:gs pos="76000">
                <a:srgbClr val="2E75B5"/>
              </a:gs>
              <a:gs pos="100000">
                <a:srgbClr val="1E4E79"/>
              </a:gs>
            </a:gsLst>
            <a:lin ang="5400012" scaled="0"/>
          </a:gra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g34932c3bc03_0_966"/>
          <p:cNvSpPr/>
          <p:nvPr/>
        </p:nvSpPr>
        <p:spPr>
          <a:xfrm>
            <a:off x="3175379" y="3331826"/>
            <a:ext cx="908100" cy="747900"/>
          </a:xfrm>
          <a:prstGeom prst="cloud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F6F9FC"/>
              </a:gs>
              <a:gs pos="46000">
                <a:srgbClr val="B3D1EC"/>
              </a:gs>
              <a:gs pos="76000">
                <a:srgbClr val="2E75B5"/>
              </a:gs>
              <a:gs pos="100000">
                <a:srgbClr val="1E4E79"/>
              </a:gs>
            </a:gsLst>
            <a:lin ang="5400012" scaled="0"/>
          </a:gra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g34932c3bc03_0_966"/>
          <p:cNvSpPr txBox="1"/>
          <p:nvPr/>
        </p:nvSpPr>
        <p:spPr>
          <a:xfrm>
            <a:off x="7927093" y="1835208"/>
            <a:ext cx="3426600" cy="1328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582" name="Google Shape;582;g34932c3bc03_0_9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4731195">
            <a:off x="5921734" y="5496095"/>
            <a:ext cx="1486825" cy="892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g34932c3bc03_0_9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4503178">
            <a:off x="5441900" y="4104048"/>
            <a:ext cx="1540892" cy="810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g34932c3bc03_0_96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402304">
            <a:off x="5466367" y="3075517"/>
            <a:ext cx="1270561" cy="783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g34932c3bc03_0_96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1142619">
            <a:off x="5207746" y="1811415"/>
            <a:ext cx="1297594" cy="919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34932c3bc03_0_989"/>
          <p:cNvSpPr txBox="1"/>
          <p:nvPr>
            <p:ph type="title"/>
          </p:nvPr>
        </p:nvSpPr>
        <p:spPr>
          <a:xfrm>
            <a:off x="838200" y="1"/>
            <a:ext cx="105156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3600"/>
              <a:t>MCS Forward Motion</a:t>
            </a:r>
            <a:endParaRPr b="1" sz="3600"/>
          </a:p>
        </p:txBody>
      </p:sp>
      <p:sp>
        <p:nvSpPr>
          <p:cNvPr id="591" name="Google Shape;591;g34932c3bc03_0_989"/>
          <p:cNvSpPr txBox="1"/>
          <p:nvPr>
            <p:ph idx="1" type="body"/>
          </p:nvPr>
        </p:nvSpPr>
        <p:spPr>
          <a:xfrm>
            <a:off x="0" y="530353"/>
            <a:ext cx="12192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•"/>
            </a:pPr>
            <a:r>
              <a:rPr b="1" lang="en-US" u="sng">
                <a:solidFill>
                  <a:schemeClr val="accent1"/>
                </a:solidFill>
              </a:rPr>
              <a:t>Advection</a:t>
            </a:r>
            <a:r>
              <a:rPr lang="en-US"/>
              <a:t>: Component of motion involving cells being carried with or by the mean wind in the cloud layer (</a:t>
            </a:r>
            <a:r>
              <a:rPr b="1" lang="en-US">
                <a:solidFill>
                  <a:schemeClr val="accent1"/>
                </a:solidFill>
              </a:rPr>
              <a:t>V</a:t>
            </a:r>
            <a:r>
              <a:rPr b="1" baseline="-25000" lang="en-US">
                <a:solidFill>
                  <a:schemeClr val="accent1"/>
                </a:solidFill>
              </a:rPr>
              <a:t>CL</a:t>
            </a:r>
            <a:r>
              <a:rPr lang="en-US"/>
              <a:t>).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cxnSp>
        <p:nvCxnSpPr>
          <p:cNvPr id="592" name="Google Shape;592;g34932c3bc03_0_989"/>
          <p:cNvCxnSpPr/>
          <p:nvPr/>
        </p:nvCxnSpPr>
        <p:spPr>
          <a:xfrm flipH="1" rot="10800000">
            <a:off x="8611874" y="4343779"/>
            <a:ext cx="2492100" cy="16551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593" name="Google Shape;593;g34932c3bc03_0_989"/>
          <p:cNvSpPr txBox="1"/>
          <p:nvPr/>
        </p:nvSpPr>
        <p:spPr>
          <a:xfrm rot="-1903862">
            <a:off x="8927017" y="4294418"/>
            <a:ext cx="929777" cy="831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4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CL</a:t>
            </a:r>
            <a:endParaRPr b="1" baseline="-25000" sz="4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94" name="Google Shape;594;g34932c3bc03_0_989"/>
          <p:cNvCxnSpPr/>
          <p:nvPr/>
        </p:nvCxnSpPr>
        <p:spPr>
          <a:xfrm flipH="1" rot="10800000">
            <a:off x="141992" y="3716012"/>
            <a:ext cx="2411400" cy="1258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95" name="Google Shape;595;g34932c3bc03_0_989"/>
          <p:cNvCxnSpPr/>
          <p:nvPr/>
        </p:nvCxnSpPr>
        <p:spPr>
          <a:xfrm flipH="1" rot="10800000">
            <a:off x="174734" y="4232231"/>
            <a:ext cx="2084700" cy="11610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96" name="Google Shape;596;g34932c3bc03_0_989"/>
          <p:cNvCxnSpPr/>
          <p:nvPr/>
        </p:nvCxnSpPr>
        <p:spPr>
          <a:xfrm flipH="1" rot="10800000">
            <a:off x="632720" y="3724631"/>
            <a:ext cx="2354400" cy="12114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97" name="Google Shape;597;g34932c3bc03_0_989"/>
          <p:cNvCxnSpPr/>
          <p:nvPr/>
        </p:nvCxnSpPr>
        <p:spPr>
          <a:xfrm flipH="1" rot="10800000">
            <a:off x="710187" y="4015471"/>
            <a:ext cx="2498100" cy="1360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98" name="Google Shape;598;g34932c3bc03_0_989"/>
          <p:cNvCxnSpPr/>
          <p:nvPr/>
        </p:nvCxnSpPr>
        <p:spPr>
          <a:xfrm flipH="1" rot="10800000">
            <a:off x="1360382" y="4111936"/>
            <a:ext cx="1389900" cy="742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99" name="Google Shape;599;g34932c3bc03_0_989"/>
          <p:cNvCxnSpPr/>
          <p:nvPr/>
        </p:nvCxnSpPr>
        <p:spPr>
          <a:xfrm flipH="1" rot="10800000">
            <a:off x="1019077" y="4290556"/>
            <a:ext cx="2062500" cy="1102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00" name="Google Shape;600;g34932c3bc03_0_989"/>
          <p:cNvCxnSpPr/>
          <p:nvPr/>
        </p:nvCxnSpPr>
        <p:spPr>
          <a:xfrm flipH="1" rot="10800000">
            <a:off x="1051819" y="4483375"/>
            <a:ext cx="2363100" cy="13284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01" name="Google Shape;601;g34932c3bc03_0_989"/>
          <p:cNvCxnSpPr/>
          <p:nvPr/>
        </p:nvCxnSpPr>
        <p:spPr>
          <a:xfrm flipH="1" rot="10800000">
            <a:off x="1509805" y="4176175"/>
            <a:ext cx="2154900" cy="11784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02" name="Google Shape;602;g34932c3bc03_0_989"/>
          <p:cNvCxnSpPr/>
          <p:nvPr/>
        </p:nvCxnSpPr>
        <p:spPr>
          <a:xfrm flipH="1" rot="10800000">
            <a:off x="982875" y="4840132"/>
            <a:ext cx="2553300" cy="1257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03" name="Google Shape;603;g34932c3bc03_0_989"/>
          <p:cNvCxnSpPr/>
          <p:nvPr/>
        </p:nvCxnSpPr>
        <p:spPr>
          <a:xfrm flipH="1" rot="10800000">
            <a:off x="2237467" y="3990780"/>
            <a:ext cx="2445900" cy="12825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604" name="Google Shape;604;g34932c3bc03_0_989"/>
          <p:cNvSpPr/>
          <p:nvPr/>
        </p:nvSpPr>
        <p:spPr>
          <a:xfrm>
            <a:off x="245817" y="5147737"/>
            <a:ext cx="908100" cy="747900"/>
          </a:xfrm>
          <a:prstGeom prst="cloud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F6F9FC"/>
              </a:gs>
              <a:gs pos="46000">
                <a:srgbClr val="B3D1EC"/>
              </a:gs>
              <a:gs pos="76000">
                <a:srgbClr val="2E75B5"/>
              </a:gs>
              <a:gs pos="100000">
                <a:srgbClr val="1E4E79"/>
              </a:gs>
            </a:gsLst>
            <a:lin ang="5400012" scaled="0"/>
          </a:gra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g34932c3bc03_0_989"/>
          <p:cNvSpPr/>
          <p:nvPr/>
        </p:nvSpPr>
        <p:spPr>
          <a:xfrm>
            <a:off x="1852659" y="4286232"/>
            <a:ext cx="908100" cy="747900"/>
          </a:xfrm>
          <a:prstGeom prst="cloud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F6F9FC"/>
              </a:gs>
              <a:gs pos="46000">
                <a:srgbClr val="B3D1EC"/>
              </a:gs>
              <a:gs pos="76000">
                <a:srgbClr val="2E75B5"/>
              </a:gs>
              <a:gs pos="100000">
                <a:srgbClr val="1E4E79"/>
              </a:gs>
            </a:gsLst>
            <a:lin ang="5400012" scaled="0"/>
          </a:gra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g34932c3bc03_0_989"/>
          <p:cNvSpPr/>
          <p:nvPr/>
        </p:nvSpPr>
        <p:spPr>
          <a:xfrm>
            <a:off x="3175379" y="3331826"/>
            <a:ext cx="908100" cy="747900"/>
          </a:xfrm>
          <a:prstGeom prst="cloud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F6F9FC"/>
              </a:gs>
              <a:gs pos="46000">
                <a:srgbClr val="B3D1EC"/>
              </a:gs>
              <a:gs pos="76000">
                <a:srgbClr val="2E75B5"/>
              </a:gs>
              <a:gs pos="100000">
                <a:srgbClr val="1E4E79"/>
              </a:gs>
            </a:gsLst>
            <a:lin ang="5400012" scaled="0"/>
          </a:gra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g34932c3bc03_0_989"/>
          <p:cNvSpPr txBox="1"/>
          <p:nvPr/>
        </p:nvSpPr>
        <p:spPr>
          <a:xfrm>
            <a:off x="7927093" y="1835208"/>
            <a:ext cx="3426600" cy="1328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608" name="Google Shape;608;g34932c3bc03_0_9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4731195">
            <a:off x="5921734" y="5496095"/>
            <a:ext cx="1486825" cy="892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g34932c3bc03_0_9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4503178">
            <a:off x="5441900" y="4104048"/>
            <a:ext cx="1540892" cy="810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g34932c3bc03_0_98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402304">
            <a:off x="5466367" y="3075517"/>
            <a:ext cx="1270561" cy="783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g34932c3bc03_0_98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1142619">
            <a:off x="5207746" y="1811415"/>
            <a:ext cx="1297594" cy="919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34932c3bc03_0_1014"/>
          <p:cNvSpPr txBox="1"/>
          <p:nvPr>
            <p:ph type="title"/>
          </p:nvPr>
        </p:nvSpPr>
        <p:spPr>
          <a:xfrm>
            <a:off x="838200" y="1"/>
            <a:ext cx="105156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3600"/>
              <a:t>MCS Forward Motion</a:t>
            </a:r>
            <a:endParaRPr b="1" sz="3600"/>
          </a:p>
        </p:txBody>
      </p:sp>
      <p:sp>
        <p:nvSpPr>
          <p:cNvPr id="617" name="Google Shape;617;g34932c3bc03_0_1014"/>
          <p:cNvSpPr txBox="1"/>
          <p:nvPr>
            <p:ph idx="1" type="body"/>
          </p:nvPr>
        </p:nvSpPr>
        <p:spPr>
          <a:xfrm>
            <a:off x="0" y="530353"/>
            <a:ext cx="12192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MCS motion has 2 components (</a:t>
            </a:r>
            <a:r>
              <a:rPr b="1" lang="en-US" u="sng">
                <a:solidFill>
                  <a:schemeClr val="accent1"/>
                </a:solidFill>
              </a:rPr>
              <a:t>Advection</a:t>
            </a:r>
            <a:r>
              <a:rPr lang="en-US"/>
              <a:t> and </a:t>
            </a:r>
            <a:r>
              <a:rPr b="1" lang="en-US" u="sng">
                <a:solidFill>
                  <a:schemeClr val="accent2"/>
                </a:solidFill>
              </a:rPr>
              <a:t>Propagation</a:t>
            </a:r>
            <a:r>
              <a:rPr lang="en-US"/>
              <a:t>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34932c3bc03_0_1019"/>
          <p:cNvSpPr txBox="1"/>
          <p:nvPr>
            <p:ph type="title"/>
          </p:nvPr>
        </p:nvSpPr>
        <p:spPr>
          <a:xfrm>
            <a:off x="838200" y="1"/>
            <a:ext cx="105156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3600"/>
              <a:t>MCS Forward Motion</a:t>
            </a:r>
            <a:endParaRPr b="1" sz="3600"/>
          </a:p>
        </p:txBody>
      </p:sp>
      <p:sp>
        <p:nvSpPr>
          <p:cNvPr id="623" name="Google Shape;623;g34932c3bc03_0_1019"/>
          <p:cNvSpPr txBox="1"/>
          <p:nvPr>
            <p:ph idx="1" type="body"/>
          </p:nvPr>
        </p:nvSpPr>
        <p:spPr>
          <a:xfrm>
            <a:off x="0" y="530353"/>
            <a:ext cx="12192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b="1" lang="en-US" u="sng">
                <a:solidFill>
                  <a:schemeClr val="accent2"/>
                </a:solidFill>
              </a:rPr>
              <a:t>Propagation</a:t>
            </a:r>
            <a:r>
              <a:rPr lang="en-US"/>
              <a:t>: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34932c3bc03_0_1024"/>
          <p:cNvSpPr txBox="1"/>
          <p:nvPr>
            <p:ph type="title"/>
          </p:nvPr>
        </p:nvSpPr>
        <p:spPr>
          <a:xfrm>
            <a:off x="838200" y="1"/>
            <a:ext cx="105156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3600"/>
              <a:t>MCS Forward Motion</a:t>
            </a:r>
            <a:endParaRPr b="1" sz="3600"/>
          </a:p>
        </p:txBody>
      </p:sp>
      <p:sp>
        <p:nvSpPr>
          <p:cNvPr id="629" name="Google Shape;629;g34932c3bc03_0_1024"/>
          <p:cNvSpPr txBox="1"/>
          <p:nvPr>
            <p:ph idx="1" type="body"/>
          </p:nvPr>
        </p:nvSpPr>
        <p:spPr>
          <a:xfrm>
            <a:off x="0" y="530353"/>
            <a:ext cx="12192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b="1" lang="en-US" u="sng">
                <a:solidFill>
                  <a:schemeClr val="accent2"/>
                </a:solidFill>
              </a:rPr>
              <a:t>Propagation</a:t>
            </a:r>
            <a:r>
              <a:rPr lang="en-US"/>
              <a:t>: Component of motion due to the initiation of new cells driven by the convergence of storm relative inflow (</a:t>
            </a:r>
            <a:r>
              <a:rPr b="1" lang="en-US">
                <a:solidFill>
                  <a:schemeClr val="accent2"/>
                </a:solidFill>
              </a:rPr>
              <a:t>V</a:t>
            </a:r>
            <a:r>
              <a:rPr b="1" baseline="-25000" lang="en-US">
                <a:solidFill>
                  <a:schemeClr val="accent2"/>
                </a:solidFill>
              </a:rPr>
              <a:t>Prop</a:t>
            </a:r>
            <a:r>
              <a:rPr lang="en-US"/>
              <a:t>).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34932c3bc03_0_1029"/>
          <p:cNvSpPr txBox="1"/>
          <p:nvPr>
            <p:ph type="title"/>
          </p:nvPr>
        </p:nvSpPr>
        <p:spPr>
          <a:xfrm>
            <a:off x="838200" y="1"/>
            <a:ext cx="105156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3600"/>
              <a:t>MCS Forward Motion</a:t>
            </a:r>
            <a:endParaRPr b="1" sz="3600"/>
          </a:p>
        </p:txBody>
      </p:sp>
      <p:sp>
        <p:nvSpPr>
          <p:cNvPr id="635" name="Google Shape;635;g34932c3bc03_0_1029"/>
          <p:cNvSpPr txBox="1"/>
          <p:nvPr>
            <p:ph idx="1" type="body"/>
          </p:nvPr>
        </p:nvSpPr>
        <p:spPr>
          <a:xfrm>
            <a:off x="0" y="530353"/>
            <a:ext cx="12192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b="1" lang="en-US" u="sng">
                <a:solidFill>
                  <a:schemeClr val="accent2"/>
                </a:solidFill>
              </a:rPr>
              <a:t>Propagation</a:t>
            </a:r>
            <a:r>
              <a:rPr lang="en-US"/>
              <a:t>: Component of motion due to the initiation of new cells driven by the convergence of storm relative inflow (</a:t>
            </a:r>
            <a:r>
              <a:rPr b="1" lang="en-US">
                <a:solidFill>
                  <a:schemeClr val="accent2"/>
                </a:solidFill>
              </a:rPr>
              <a:t>V</a:t>
            </a:r>
            <a:r>
              <a:rPr b="1" baseline="-25000" lang="en-US">
                <a:solidFill>
                  <a:schemeClr val="accent2"/>
                </a:solidFill>
              </a:rPr>
              <a:t>Prop</a:t>
            </a:r>
            <a:r>
              <a:rPr lang="en-US"/>
              <a:t>).</a:t>
            </a:r>
            <a:endParaRPr/>
          </a:p>
        </p:txBody>
      </p:sp>
      <p:sp>
        <p:nvSpPr>
          <p:cNvPr id="636" name="Google Shape;636;g34932c3bc03_0_1029"/>
          <p:cNvSpPr/>
          <p:nvPr/>
        </p:nvSpPr>
        <p:spPr>
          <a:xfrm>
            <a:off x="2768454" y="1928459"/>
            <a:ext cx="5980661" cy="4826699"/>
          </a:xfrm>
          <a:custGeom>
            <a:rect b="b" l="l" r="r" t="t"/>
            <a:pathLst>
              <a:path extrusionOk="0" h="620997" w="945559">
                <a:moveTo>
                  <a:pt x="91109" y="268624"/>
                </a:moveTo>
                <a:cubicBezTo>
                  <a:pt x="133781" y="222904"/>
                  <a:pt x="209981" y="155848"/>
                  <a:pt x="273989" y="113176"/>
                </a:cubicBezTo>
                <a:cubicBezTo>
                  <a:pt x="337997" y="70504"/>
                  <a:pt x="397433" y="27832"/>
                  <a:pt x="475157" y="12592"/>
                </a:cubicBezTo>
                <a:cubicBezTo>
                  <a:pt x="552881" y="-2648"/>
                  <a:pt x="665657" y="-8744"/>
                  <a:pt x="740333" y="21736"/>
                </a:cubicBezTo>
                <a:cubicBezTo>
                  <a:pt x="815009" y="52216"/>
                  <a:pt x="889685" y="132988"/>
                  <a:pt x="923213" y="195472"/>
                </a:cubicBezTo>
                <a:cubicBezTo>
                  <a:pt x="956741" y="257956"/>
                  <a:pt x="943025" y="343300"/>
                  <a:pt x="941501" y="396640"/>
                </a:cubicBezTo>
                <a:cubicBezTo>
                  <a:pt x="939977" y="449980"/>
                  <a:pt x="933881" y="480460"/>
                  <a:pt x="914069" y="515512"/>
                </a:cubicBezTo>
                <a:cubicBezTo>
                  <a:pt x="894257" y="550564"/>
                  <a:pt x="856157" y="590188"/>
                  <a:pt x="822629" y="606952"/>
                </a:cubicBezTo>
                <a:cubicBezTo>
                  <a:pt x="789101" y="623716"/>
                  <a:pt x="754049" y="623716"/>
                  <a:pt x="712901" y="616096"/>
                </a:cubicBezTo>
                <a:cubicBezTo>
                  <a:pt x="671753" y="608476"/>
                  <a:pt x="635177" y="573424"/>
                  <a:pt x="575741" y="561232"/>
                </a:cubicBezTo>
                <a:cubicBezTo>
                  <a:pt x="516305" y="549040"/>
                  <a:pt x="429437" y="541420"/>
                  <a:pt x="356285" y="542944"/>
                </a:cubicBezTo>
                <a:cubicBezTo>
                  <a:pt x="283133" y="544468"/>
                  <a:pt x="194741" y="577996"/>
                  <a:pt x="136829" y="570376"/>
                </a:cubicBezTo>
                <a:cubicBezTo>
                  <a:pt x="78917" y="562756"/>
                  <a:pt x="28625" y="527704"/>
                  <a:pt x="8813" y="497224"/>
                </a:cubicBezTo>
                <a:cubicBezTo>
                  <a:pt x="-10999" y="466744"/>
                  <a:pt x="7289" y="421024"/>
                  <a:pt x="17957" y="387496"/>
                </a:cubicBezTo>
                <a:cubicBezTo>
                  <a:pt x="28625" y="353968"/>
                  <a:pt x="48437" y="314344"/>
                  <a:pt x="91109" y="268624"/>
                </a:cubicBezTo>
                <a:close/>
              </a:path>
            </a:pathLst>
          </a:custGeom>
          <a:solidFill>
            <a:srgbClr val="2E75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7" name="Google Shape;637;g34932c3bc03_0_1029"/>
          <p:cNvSpPr txBox="1"/>
          <p:nvPr/>
        </p:nvSpPr>
        <p:spPr>
          <a:xfrm rot="-2644249">
            <a:off x="2894809" y="2659951"/>
            <a:ext cx="1792115" cy="5849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Cold Pool</a:t>
            </a:r>
            <a:endParaRPr b="1" sz="320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34932c3bc03_0_1036"/>
          <p:cNvSpPr txBox="1"/>
          <p:nvPr>
            <p:ph type="title"/>
          </p:nvPr>
        </p:nvSpPr>
        <p:spPr>
          <a:xfrm>
            <a:off x="838200" y="1"/>
            <a:ext cx="105156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3600"/>
              <a:t>MCS Forward Motion</a:t>
            </a:r>
            <a:endParaRPr b="1" sz="3600"/>
          </a:p>
        </p:txBody>
      </p:sp>
      <p:sp>
        <p:nvSpPr>
          <p:cNvPr id="643" name="Google Shape;643;g34932c3bc03_0_1036"/>
          <p:cNvSpPr txBox="1"/>
          <p:nvPr>
            <p:ph idx="1" type="body"/>
          </p:nvPr>
        </p:nvSpPr>
        <p:spPr>
          <a:xfrm>
            <a:off x="0" y="530353"/>
            <a:ext cx="12192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b="1" lang="en-US" u="sng">
                <a:solidFill>
                  <a:schemeClr val="accent2"/>
                </a:solidFill>
              </a:rPr>
              <a:t>Propagation</a:t>
            </a:r>
            <a:r>
              <a:rPr lang="en-US"/>
              <a:t>: Component of motion due to the initiation of new cells driven by the convergence of storm relative inflow (</a:t>
            </a:r>
            <a:r>
              <a:rPr b="1" lang="en-US">
                <a:solidFill>
                  <a:schemeClr val="accent2"/>
                </a:solidFill>
              </a:rPr>
              <a:t>V</a:t>
            </a:r>
            <a:r>
              <a:rPr b="1" baseline="-25000" lang="en-US">
                <a:solidFill>
                  <a:schemeClr val="accent2"/>
                </a:solidFill>
              </a:rPr>
              <a:t>Prop</a:t>
            </a:r>
            <a:r>
              <a:rPr lang="en-US"/>
              <a:t>).</a:t>
            </a:r>
            <a:endParaRPr/>
          </a:p>
        </p:txBody>
      </p:sp>
      <p:sp>
        <p:nvSpPr>
          <p:cNvPr id="644" name="Google Shape;644;g34932c3bc03_0_1036"/>
          <p:cNvSpPr/>
          <p:nvPr/>
        </p:nvSpPr>
        <p:spPr>
          <a:xfrm>
            <a:off x="2768454" y="1928459"/>
            <a:ext cx="5980661" cy="4826699"/>
          </a:xfrm>
          <a:custGeom>
            <a:rect b="b" l="l" r="r" t="t"/>
            <a:pathLst>
              <a:path extrusionOk="0" h="620997" w="945559">
                <a:moveTo>
                  <a:pt x="91109" y="268624"/>
                </a:moveTo>
                <a:cubicBezTo>
                  <a:pt x="133781" y="222904"/>
                  <a:pt x="209981" y="155848"/>
                  <a:pt x="273989" y="113176"/>
                </a:cubicBezTo>
                <a:cubicBezTo>
                  <a:pt x="337997" y="70504"/>
                  <a:pt x="397433" y="27832"/>
                  <a:pt x="475157" y="12592"/>
                </a:cubicBezTo>
                <a:cubicBezTo>
                  <a:pt x="552881" y="-2648"/>
                  <a:pt x="665657" y="-8744"/>
                  <a:pt x="740333" y="21736"/>
                </a:cubicBezTo>
                <a:cubicBezTo>
                  <a:pt x="815009" y="52216"/>
                  <a:pt x="889685" y="132988"/>
                  <a:pt x="923213" y="195472"/>
                </a:cubicBezTo>
                <a:cubicBezTo>
                  <a:pt x="956741" y="257956"/>
                  <a:pt x="943025" y="343300"/>
                  <a:pt x="941501" y="396640"/>
                </a:cubicBezTo>
                <a:cubicBezTo>
                  <a:pt x="939977" y="449980"/>
                  <a:pt x="933881" y="480460"/>
                  <a:pt x="914069" y="515512"/>
                </a:cubicBezTo>
                <a:cubicBezTo>
                  <a:pt x="894257" y="550564"/>
                  <a:pt x="856157" y="590188"/>
                  <a:pt x="822629" y="606952"/>
                </a:cubicBezTo>
                <a:cubicBezTo>
                  <a:pt x="789101" y="623716"/>
                  <a:pt x="754049" y="623716"/>
                  <a:pt x="712901" y="616096"/>
                </a:cubicBezTo>
                <a:cubicBezTo>
                  <a:pt x="671753" y="608476"/>
                  <a:pt x="635177" y="573424"/>
                  <a:pt x="575741" y="561232"/>
                </a:cubicBezTo>
                <a:cubicBezTo>
                  <a:pt x="516305" y="549040"/>
                  <a:pt x="429437" y="541420"/>
                  <a:pt x="356285" y="542944"/>
                </a:cubicBezTo>
                <a:cubicBezTo>
                  <a:pt x="283133" y="544468"/>
                  <a:pt x="194741" y="577996"/>
                  <a:pt x="136829" y="570376"/>
                </a:cubicBezTo>
                <a:cubicBezTo>
                  <a:pt x="78917" y="562756"/>
                  <a:pt x="28625" y="527704"/>
                  <a:pt x="8813" y="497224"/>
                </a:cubicBezTo>
                <a:cubicBezTo>
                  <a:pt x="-10999" y="466744"/>
                  <a:pt x="7289" y="421024"/>
                  <a:pt x="17957" y="387496"/>
                </a:cubicBezTo>
                <a:cubicBezTo>
                  <a:pt x="28625" y="353968"/>
                  <a:pt x="48437" y="314344"/>
                  <a:pt x="91109" y="268624"/>
                </a:cubicBezTo>
                <a:close/>
              </a:path>
            </a:pathLst>
          </a:custGeom>
          <a:solidFill>
            <a:srgbClr val="2E75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" name="Google Shape;645;g34932c3bc03_0_1036"/>
          <p:cNvSpPr txBox="1"/>
          <p:nvPr/>
        </p:nvSpPr>
        <p:spPr>
          <a:xfrm rot="-2644249">
            <a:off x="2894809" y="2659951"/>
            <a:ext cx="1792115" cy="5849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Cold Pool</a:t>
            </a:r>
            <a:endParaRPr b="1" sz="320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6" name="Google Shape;646;g34932c3bc03_0_1036"/>
          <p:cNvSpPr txBox="1"/>
          <p:nvPr/>
        </p:nvSpPr>
        <p:spPr>
          <a:xfrm rot="-3813135">
            <a:off x="4516455" y="4087771"/>
            <a:ext cx="917416" cy="831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LLJ</a:t>
            </a:r>
            <a:endParaRPr b="1" baseline="-25000" sz="4800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7" name="Google Shape;647;g34932c3bc03_0_1036"/>
          <p:cNvSpPr/>
          <p:nvPr/>
        </p:nvSpPr>
        <p:spPr>
          <a:xfrm rot="-4260659">
            <a:off x="3798715" y="3607981"/>
            <a:ext cx="4640322" cy="181728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2D050"/>
          </a:solidFill>
          <a:ln cap="flat" cmpd="sng" w="12700">
            <a:solidFill>
              <a:srgbClr val="92D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34932c3bc03_0_1045"/>
          <p:cNvSpPr txBox="1"/>
          <p:nvPr>
            <p:ph type="title"/>
          </p:nvPr>
        </p:nvSpPr>
        <p:spPr>
          <a:xfrm>
            <a:off x="838200" y="1"/>
            <a:ext cx="105156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3600"/>
              <a:t>MCS Forward Motion</a:t>
            </a:r>
            <a:endParaRPr b="1" sz="3600"/>
          </a:p>
        </p:txBody>
      </p:sp>
      <p:sp>
        <p:nvSpPr>
          <p:cNvPr id="653" name="Google Shape;653;g34932c3bc03_0_1045"/>
          <p:cNvSpPr txBox="1"/>
          <p:nvPr>
            <p:ph idx="1" type="body"/>
          </p:nvPr>
        </p:nvSpPr>
        <p:spPr>
          <a:xfrm>
            <a:off x="0" y="530353"/>
            <a:ext cx="12192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b="1" lang="en-US" u="sng">
                <a:solidFill>
                  <a:schemeClr val="accent2"/>
                </a:solidFill>
              </a:rPr>
              <a:t>Propagation</a:t>
            </a:r>
            <a:r>
              <a:rPr lang="en-US"/>
              <a:t>: Component of motion due to the initiation of new cells driven by the convergence of storm relative inflow (</a:t>
            </a:r>
            <a:r>
              <a:rPr b="1" lang="en-US">
                <a:solidFill>
                  <a:schemeClr val="accent2"/>
                </a:solidFill>
              </a:rPr>
              <a:t>V</a:t>
            </a:r>
            <a:r>
              <a:rPr b="1" baseline="-25000" lang="en-US">
                <a:solidFill>
                  <a:schemeClr val="accent2"/>
                </a:solidFill>
              </a:rPr>
              <a:t>Prop</a:t>
            </a:r>
            <a:r>
              <a:rPr lang="en-US"/>
              <a:t>).</a:t>
            </a:r>
            <a:endParaRPr/>
          </a:p>
        </p:txBody>
      </p:sp>
      <p:sp>
        <p:nvSpPr>
          <p:cNvPr id="654" name="Google Shape;654;g34932c3bc03_0_1045"/>
          <p:cNvSpPr/>
          <p:nvPr/>
        </p:nvSpPr>
        <p:spPr>
          <a:xfrm>
            <a:off x="2768454" y="1928459"/>
            <a:ext cx="5980661" cy="4826699"/>
          </a:xfrm>
          <a:custGeom>
            <a:rect b="b" l="l" r="r" t="t"/>
            <a:pathLst>
              <a:path extrusionOk="0" h="620997" w="945559">
                <a:moveTo>
                  <a:pt x="91109" y="268624"/>
                </a:moveTo>
                <a:cubicBezTo>
                  <a:pt x="133781" y="222904"/>
                  <a:pt x="209981" y="155848"/>
                  <a:pt x="273989" y="113176"/>
                </a:cubicBezTo>
                <a:cubicBezTo>
                  <a:pt x="337997" y="70504"/>
                  <a:pt x="397433" y="27832"/>
                  <a:pt x="475157" y="12592"/>
                </a:cubicBezTo>
                <a:cubicBezTo>
                  <a:pt x="552881" y="-2648"/>
                  <a:pt x="665657" y="-8744"/>
                  <a:pt x="740333" y="21736"/>
                </a:cubicBezTo>
                <a:cubicBezTo>
                  <a:pt x="815009" y="52216"/>
                  <a:pt x="889685" y="132988"/>
                  <a:pt x="923213" y="195472"/>
                </a:cubicBezTo>
                <a:cubicBezTo>
                  <a:pt x="956741" y="257956"/>
                  <a:pt x="943025" y="343300"/>
                  <a:pt x="941501" y="396640"/>
                </a:cubicBezTo>
                <a:cubicBezTo>
                  <a:pt x="939977" y="449980"/>
                  <a:pt x="933881" y="480460"/>
                  <a:pt x="914069" y="515512"/>
                </a:cubicBezTo>
                <a:cubicBezTo>
                  <a:pt x="894257" y="550564"/>
                  <a:pt x="856157" y="590188"/>
                  <a:pt x="822629" y="606952"/>
                </a:cubicBezTo>
                <a:cubicBezTo>
                  <a:pt x="789101" y="623716"/>
                  <a:pt x="754049" y="623716"/>
                  <a:pt x="712901" y="616096"/>
                </a:cubicBezTo>
                <a:cubicBezTo>
                  <a:pt x="671753" y="608476"/>
                  <a:pt x="635177" y="573424"/>
                  <a:pt x="575741" y="561232"/>
                </a:cubicBezTo>
                <a:cubicBezTo>
                  <a:pt x="516305" y="549040"/>
                  <a:pt x="429437" y="541420"/>
                  <a:pt x="356285" y="542944"/>
                </a:cubicBezTo>
                <a:cubicBezTo>
                  <a:pt x="283133" y="544468"/>
                  <a:pt x="194741" y="577996"/>
                  <a:pt x="136829" y="570376"/>
                </a:cubicBezTo>
                <a:cubicBezTo>
                  <a:pt x="78917" y="562756"/>
                  <a:pt x="28625" y="527704"/>
                  <a:pt x="8813" y="497224"/>
                </a:cubicBezTo>
                <a:cubicBezTo>
                  <a:pt x="-10999" y="466744"/>
                  <a:pt x="7289" y="421024"/>
                  <a:pt x="17957" y="387496"/>
                </a:cubicBezTo>
                <a:cubicBezTo>
                  <a:pt x="28625" y="353968"/>
                  <a:pt x="48437" y="314344"/>
                  <a:pt x="91109" y="268624"/>
                </a:cubicBezTo>
                <a:close/>
              </a:path>
            </a:pathLst>
          </a:custGeom>
          <a:solidFill>
            <a:srgbClr val="2E75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5" name="Google Shape;655;g34932c3bc03_0_1045"/>
          <p:cNvSpPr txBox="1"/>
          <p:nvPr/>
        </p:nvSpPr>
        <p:spPr>
          <a:xfrm rot="-2644249">
            <a:off x="2894809" y="2659951"/>
            <a:ext cx="1792115" cy="5849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Cold Pool</a:t>
            </a:r>
            <a:endParaRPr b="1" sz="320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6" name="Google Shape;656;g34932c3bc03_0_1045"/>
          <p:cNvSpPr txBox="1"/>
          <p:nvPr/>
        </p:nvSpPr>
        <p:spPr>
          <a:xfrm rot="-3813135">
            <a:off x="4516455" y="4087771"/>
            <a:ext cx="917416" cy="831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LLJ</a:t>
            </a:r>
            <a:endParaRPr b="1" baseline="-25000" sz="4800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7" name="Google Shape;657;g34932c3bc03_0_1045"/>
          <p:cNvSpPr txBox="1"/>
          <p:nvPr/>
        </p:nvSpPr>
        <p:spPr>
          <a:xfrm>
            <a:off x="3259597" y="5220879"/>
            <a:ext cx="18249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Maximized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Convergence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8" name="Google Shape;658;g34932c3bc03_0_1045"/>
          <p:cNvSpPr/>
          <p:nvPr/>
        </p:nvSpPr>
        <p:spPr>
          <a:xfrm rot="378426">
            <a:off x="3887273" y="6211043"/>
            <a:ext cx="3980250" cy="479282"/>
          </a:xfrm>
          <a:custGeom>
            <a:rect b="b" l="l" r="r" t="t"/>
            <a:pathLst>
              <a:path extrusionOk="0" h="194448" w="1388126">
                <a:moveTo>
                  <a:pt x="0" y="155686"/>
                </a:moveTo>
                <a:cubicBezTo>
                  <a:pt x="40395" y="142832"/>
                  <a:pt x="80791" y="129979"/>
                  <a:pt x="121186" y="111618"/>
                </a:cubicBezTo>
                <a:cubicBezTo>
                  <a:pt x="161581" y="93256"/>
                  <a:pt x="185452" y="62042"/>
                  <a:pt x="242372" y="45517"/>
                </a:cubicBezTo>
                <a:cubicBezTo>
                  <a:pt x="299292" y="28992"/>
                  <a:pt x="389263" y="19810"/>
                  <a:pt x="462709" y="12466"/>
                </a:cubicBezTo>
                <a:cubicBezTo>
                  <a:pt x="536155" y="5122"/>
                  <a:pt x="616945" y="1450"/>
                  <a:pt x="683046" y="1450"/>
                </a:cubicBezTo>
                <a:cubicBezTo>
                  <a:pt x="749147" y="1450"/>
                  <a:pt x="789543" y="-5895"/>
                  <a:pt x="859316" y="12466"/>
                </a:cubicBezTo>
                <a:cubicBezTo>
                  <a:pt x="929089" y="30827"/>
                  <a:pt x="1042930" y="82240"/>
                  <a:pt x="1101687" y="111618"/>
                </a:cubicBezTo>
                <a:cubicBezTo>
                  <a:pt x="1160444" y="140996"/>
                  <a:pt x="1173297" y="175883"/>
                  <a:pt x="1211856" y="188736"/>
                </a:cubicBezTo>
                <a:cubicBezTo>
                  <a:pt x="1250415" y="201589"/>
                  <a:pt x="1333041" y="188736"/>
                  <a:pt x="1333041" y="188736"/>
                </a:cubicBezTo>
                <a:lnTo>
                  <a:pt x="1388126" y="188736"/>
                </a:lnTo>
              </a:path>
            </a:pathLst>
          </a:custGeom>
          <a:noFill/>
          <a:ln cap="flat" cmpd="sng" w="57150">
            <a:solidFill>
              <a:schemeClr val="dk1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9" name="Google Shape;659;g34932c3bc03_0_1045"/>
          <p:cNvSpPr/>
          <p:nvPr/>
        </p:nvSpPr>
        <p:spPr>
          <a:xfrm rot="-4260659">
            <a:off x="3798715" y="3607981"/>
            <a:ext cx="4640322" cy="181728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2D050"/>
          </a:solidFill>
          <a:ln cap="flat" cmpd="sng" w="12700">
            <a:solidFill>
              <a:srgbClr val="92D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34932c3bc03_0_1056"/>
          <p:cNvSpPr txBox="1"/>
          <p:nvPr>
            <p:ph type="title"/>
          </p:nvPr>
        </p:nvSpPr>
        <p:spPr>
          <a:xfrm>
            <a:off x="838200" y="1"/>
            <a:ext cx="105156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3600"/>
              <a:t>MCS Forward Motion</a:t>
            </a:r>
            <a:endParaRPr b="1" sz="3600"/>
          </a:p>
        </p:txBody>
      </p:sp>
      <p:sp>
        <p:nvSpPr>
          <p:cNvPr id="665" name="Google Shape;665;g34932c3bc03_0_1056"/>
          <p:cNvSpPr txBox="1"/>
          <p:nvPr>
            <p:ph idx="1" type="body"/>
          </p:nvPr>
        </p:nvSpPr>
        <p:spPr>
          <a:xfrm>
            <a:off x="0" y="530353"/>
            <a:ext cx="12192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b="1" lang="en-US" u="sng">
                <a:solidFill>
                  <a:schemeClr val="accent2"/>
                </a:solidFill>
              </a:rPr>
              <a:t>Propagation</a:t>
            </a:r>
            <a:r>
              <a:rPr lang="en-US"/>
              <a:t>: Component of motion due to the initiation of new cells driven by the convergence of storm relative inflow (</a:t>
            </a:r>
            <a:r>
              <a:rPr b="1" lang="en-US">
                <a:solidFill>
                  <a:schemeClr val="accent2"/>
                </a:solidFill>
              </a:rPr>
              <a:t>V</a:t>
            </a:r>
            <a:r>
              <a:rPr b="1" baseline="-25000" lang="en-US">
                <a:solidFill>
                  <a:schemeClr val="accent2"/>
                </a:solidFill>
              </a:rPr>
              <a:t>Prop</a:t>
            </a:r>
            <a:r>
              <a:rPr lang="en-US"/>
              <a:t>).</a:t>
            </a:r>
            <a:endParaRPr/>
          </a:p>
        </p:txBody>
      </p:sp>
      <p:sp>
        <p:nvSpPr>
          <p:cNvPr id="666" name="Google Shape;666;g34932c3bc03_0_1056"/>
          <p:cNvSpPr/>
          <p:nvPr/>
        </p:nvSpPr>
        <p:spPr>
          <a:xfrm>
            <a:off x="2768454" y="1928459"/>
            <a:ext cx="5980661" cy="4826699"/>
          </a:xfrm>
          <a:custGeom>
            <a:rect b="b" l="l" r="r" t="t"/>
            <a:pathLst>
              <a:path extrusionOk="0" h="620997" w="945559">
                <a:moveTo>
                  <a:pt x="91109" y="268624"/>
                </a:moveTo>
                <a:cubicBezTo>
                  <a:pt x="133781" y="222904"/>
                  <a:pt x="209981" y="155848"/>
                  <a:pt x="273989" y="113176"/>
                </a:cubicBezTo>
                <a:cubicBezTo>
                  <a:pt x="337997" y="70504"/>
                  <a:pt x="397433" y="27832"/>
                  <a:pt x="475157" y="12592"/>
                </a:cubicBezTo>
                <a:cubicBezTo>
                  <a:pt x="552881" y="-2648"/>
                  <a:pt x="665657" y="-8744"/>
                  <a:pt x="740333" y="21736"/>
                </a:cubicBezTo>
                <a:cubicBezTo>
                  <a:pt x="815009" y="52216"/>
                  <a:pt x="889685" y="132988"/>
                  <a:pt x="923213" y="195472"/>
                </a:cubicBezTo>
                <a:cubicBezTo>
                  <a:pt x="956741" y="257956"/>
                  <a:pt x="943025" y="343300"/>
                  <a:pt x="941501" y="396640"/>
                </a:cubicBezTo>
                <a:cubicBezTo>
                  <a:pt x="939977" y="449980"/>
                  <a:pt x="933881" y="480460"/>
                  <a:pt x="914069" y="515512"/>
                </a:cubicBezTo>
                <a:cubicBezTo>
                  <a:pt x="894257" y="550564"/>
                  <a:pt x="856157" y="590188"/>
                  <a:pt x="822629" y="606952"/>
                </a:cubicBezTo>
                <a:cubicBezTo>
                  <a:pt x="789101" y="623716"/>
                  <a:pt x="754049" y="623716"/>
                  <a:pt x="712901" y="616096"/>
                </a:cubicBezTo>
                <a:cubicBezTo>
                  <a:pt x="671753" y="608476"/>
                  <a:pt x="635177" y="573424"/>
                  <a:pt x="575741" y="561232"/>
                </a:cubicBezTo>
                <a:cubicBezTo>
                  <a:pt x="516305" y="549040"/>
                  <a:pt x="429437" y="541420"/>
                  <a:pt x="356285" y="542944"/>
                </a:cubicBezTo>
                <a:cubicBezTo>
                  <a:pt x="283133" y="544468"/>
                  <a:pt x="194741" y="577996"/>
                  <a:pt x="136829" y="570376"/>
                </a:cubicBezTo>
                <a:cubicBezTo>
                  <a:pt x="78917" y="562756"/>
                  <a:pt x="28625" y="527704"/>
                  <a:pt x="8813" y="497224"/>
                </a:cubicBezTo>
                <a:cubicBezTo>
                  <a:pt x="-10999" y="466744"/>
                  <a:pt x="7289" y="421024"/>
                  <a:pt x="17957" y="387496"/>
                </a:cubicBezTo>
                <a:cubicBezTo>
                  <a:pt x="28625" y="353968"/>
                  <a:pt x="48437" y="314344"/>
                  <a:pt x="91109" y="268624"/>
                </a:cubicBezTo>
                <a:close/>
              </a:path>
            </a:pathLst>
          </a:custGeom>
          <a:solidFill>
            <a:srgbClr val="2E75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7" name="Google Shape;667;g34932c3bc03_0_1056"/>
          <p:cNvSpPr txBox="1"/>
          <p:nvPr/>
        </p:nvSpPr>
        <p:spPr>
          <a:xfrm rot="-2644249">
            <a:off x="2894809" y="2659951"/>
            <a:ext cx="1792115" cy="5849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Cold Pool</a:t>
            </a:r>
            <a:endParaRPr b="1" sz="320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8" name="Google Shape;668;g34932c3bc03_0_1056"/>
          <p:cNvSpPr txBox="1"/>
          <p:nvPr/>
        </p:nvSpPr>
        <p:spPr>
          <a:xfrm rot="-3813135">
            <a:off x="4516455" y="4087771"/>
            <a:ext cx="917416" cy="831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LLJ</a:t>
            </a:r>
            <a:endParaRPr b="1" baseline="-25000" sz="4800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9" name="Google Shape;669;g34932c3bc03_0_1056"/>
          <p:cNvSpPr txBox="1"/>
          <p:nvPr/>
        </p:nvSpPr>
        <p:spPr>
          <a:xfrm>
            <a:off x="3259597" y="5220879"/>
            <a:ext cx="18249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Maximized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Convergence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0" name="Google Shape;670;g34932c3bc03_0_1056"/>
          <p:cNvSpPr/>
          <p:nvPr/>
        </p:nvSpPr>
        <p:spPr>
          <a:xfrm rot="378426">
            <a:off x="3887273" y="6211043"/>
            <a:ext cx="3980250" cy="479282"/>
          </a:xfrm>
          <a:custGeom>
            <a:rect b="b" l="l" r="r" t="t"/>
            <a:pathLst>
              <a:path extrusionOk="0" h="194448" w="1388126">
                <a:moveTo>
                  <a:pt x="0" y="155686"/>
                </a:moveTo>
                <a:cubicBezTo>
                  <a:pt x="40395" y="142832"/>
                  <a:pt x="80791" y="129979"/>
                  <a:pt x="121186" y="111618"/>
                </a:cubicBezTo>
                <a:cubicBezTo>
                  <a:pt x="161581" y="93256"/>
                  <a:pt x="185452" y="62042"/>
                  <a:pt x="242372" y="45517"/>
                </a:cubicBezTo>
                <a:cubicBezTo>
                  <a:pt x="299292" y="28992"/>
                  <a:pt x="389263" y="19810"/>
                  <a:pt x="462709" y="12466"/>
                </a:cubicBezTo>
                <a:cubicBezTo>
                  <a:pt x="536155" y="5122"/>
                  <a:pt x="616945" y="1450"/>
                  <a:pt x="683046" y="1450"/>
                </a:cubicBezTo>
                <a:cubicBezTo>
                  <a:pt x="749147" y="1450"/>
                  <a:pt x="789543" y="-5895"/>
                  <a:pt x="859316" y="12466"/>
                </a:cubicBezTo>
                <a:cubicBezTo>
                  <a:pt x="929089" y="30827"/>
                  <a:pt x="1042930" y="82240"/>
                  <a:pt x="1101687" y="111618"/>
                </a:cubicBezTo>
                <a:cubicBezTo>
                  <a:pt x="1160444" y="140996"/>
                  <a:pt x="1173297" y="175883"/>
                  <a:pt x="1211856" y="188736"/>
                </a:cubicBezTo>
                <a:cubicBezTo>
                  <a:pt x="1250415" y="201589"/>
                  <a:pt x="1333041" y="188736"/>
                  <a:pt x="1333041" y="188736"/>
                </a:cubicBezTo>
                <a:lnTo>
                  <a:pt x="1388126" y="188736"/>
                </a:lnTo>
              </a:path>
            </a:pathLst>
          </a:custGeom>
          <a:noFill/>
          <a:ln cap="flat" cmpd="sng" w="57150">
            <a:solidFill>
              <a:schemeClr val="dk1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1" name="Google Shape;671;g34932c3bc03_0_1056"/>
          <p:cNvSpPr/>
          <p:nvPr/>
        </p:nvSpPr>
        <p:spPr>
          <a:xfrm rot="-4260659">
            <a:off x="3798715" y="3607981"/>
            <a:ext cx="4640322" cy="181728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2D050"/>
          </a:solidFill>
          <a:ln cap="flat" cmpd="sng" w="12700">
            <a:solidFill>
              <a:srgbClr val="92D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Google Shape;672;g34932c3bc03_0_1056"/>
          <p:cNvSpPr/>
          <p:nvPr/>
        </p:nvSpPr>
        <p:spPr>
          <a:xfrm>
            <a:off x="5568570" y="3177405"/>
            <a:ext cx="1450200" cy="1361400"/>
          </a:xfrm>
          <a:prstGeom prst="cloud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F6F9FC"/>
              </a:gs>
              <a:gs pos="46000">
                <a:srgbClr val="B3D1EC"/>
              </a:gs>
              <a:gs pos="76000">
                <a:srgbClr val="2E75B5"/>
              </a:gs>
              <a:gs pos="100000">
                <a:srgbClr val="1E4E79"/>
              </a:gs>
            </a:gsLst>
            <a:lin ang="5400012" scaled="0"/>
          </a:gra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34932c3bc03_0_1068"/>
          <p:cNvSpPr txBox="1"/>
          <p:nvPr>
            <p:ph type="title"/>
          </p:nvPr>
        </p:nvSpPr>
        <p:spPr>
          <a:xfrm>
            <a:off x="838200" y="1"/>
            <a:ext cx="105156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3600"/>
              <a:t>MCS Forward Motion</a:t>
            </a:r>
            <a:endParaRPr b="1" sz="3600"/>
          </a:p>
        </p:txBody>
      </p:sp>
      <p:sp>
        <p:nvSpPr>
          <p:cNvPr id="678" name="Google Shape;678;g34932c3bc03_0_1068"/>
          <p:cNvSpPr txBox="1"/>
          <p:nvPr>
            <p:ph idx="1" type="body"/>
          </p:nvPr>
        </p:nvSpPr>
        <p:spPr>
          <a:xfrm>
            <a:off x="0" y="530353"/>
            <a:ext cx="12192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b="1" lang="en-US" u="sng">
                <a:solidFill>
                  <a:schemeClr val="accent2"/>
                </a:solidFill>
              </a:rPr>
              <a:t>Propagation</a:t>
            </a:r>
            <a:r>
              <a:rPr lang="en-US"/>
              <a:t>: Component of motion due to the initiation of new cells driven by the convergence of storm relative inflow (</a:t>
            </a:r>
            <a:r>
              <a:rPr b="1" lang="en-US">
                <a:solidFill>
                  <a:schemeClr val="accent2"/>
                </a:solidFill>
              </a:rPr>
              <a:t>V</a:t>
            </a:r>
            <a:r>
              <a:rPr b="1" baseline="-25000" lang="en-US">
                <a:solidFill>
                  <a:schemeClr val="accent2"/>
                </a:solidFill>
              </a:rPr>
              <a:t>Prop</a:t>
            </a:r>
            <a:r>
              <a:rPr lang="en-US"/>
              <a:t>).</a:t>
            </a:r>
            <a:endParaRPr/>
          </a:p>
        </p:txBody>
      </p:sp>
      <p:sp>
        <p:nvSpPr>
          <p:cNvPr id="679" name="Google Shape;679;g34932c3bc03_0_1068"/>
          <p:cNvSpPr/>
          <p:nvPr/>
        </p:nvSpPr>
        <p:spPr>
          <a:xfrm>
            <a:off x="2768454" y="1928459"/>
            <a:ext cx="5980661" cy="4826699"/>
          </a:xfrm>
          <a:custGeom>
            <a:rect b="b" l="l" r="r" t="t"/>
            <a:pathLst>
              <a:path extrusionOk="0" h="620997" w="945559">
                <a:moveTo>
                  <a:pt x="91109" y="268624"/>
                </a:moveTo>
                <a:cubicBezTo>
                  <a:pt x="133781" y="222904"/>
                  <a:pt x="209981" y="155848"/>
                  <a:pt x="273989" y="113176"/>
                </a:cubicBezTo>
                <a:cubicBezTo>
                  <a:pt x="337997" y="70504"/>
                  <a:pt x="397433" y="27832"/>
                  <a:pt x="475157" y="12592"/>
                </a:cubicBezTo>
                <a:cubicBezTo>
                  <a:pt x="552881" y="-2648"/>
                  <a:pt x="665657" y="-8744"/>
                  <a:pt x="740333" y="21736"/>
                </a:cubicBezTo>
                <a:cubicBezTo>
                  <a:pt x="815009" y="52216"/>
                  <a:pt x="889685" y="132988"/>
                  <a:pt x="923213" y="195472"/>
                </a:cubicBezTo>
                <a:cubicBezTo>
                  <a:pt x="956741" y="257956"/>
                  <a:pt x="943025" y="343300"/>
                  <a:pt x="941501" y="396640"/>
                </a:cubicBezTo>
                <a:cubicBezTo>
                  <a:pt x="939977" y="449980"/>
                  <a:pt x="933881" y="480460"/>
                  <a:pt x="914069" y="515512"/>
                </a:cubicBezTo>
                <a:cubicBezTo>
                  <a:pt x="894257" y="550564"/>
                  <a:pt x="856157" y="590188"/>
                  <a:pt x="822629" y="606952"/>
                </a:cubicBezTo>
                <a:cubicBezTo>
                  <a:pt x="789101" y="623716"/>
                  <a:pt x="754049" y="623716"/>
                  <a:pt x="712901" y="616096"/>
                </a:cubicBezTo>
                <a:cubicBezTo>
                  <a:pt x="671753" y="608476"/>
                  <a:pt x="635177" y="573424"/>
                  <a:pt x="575741" y="561232"/>
                </a:cubicBezTo>
                <a:cubicBezTo>
                  <a:pt x="516305" y="549040"/>
                  <a:pt x="429437" y="541420"/>
                  <a:pt x="356285" y="542944"/>
                </a:cubicBezTo>
                <a:cubicBezTo>
                  <a:pt x="283133" y="544468"/>
                  <a:pt x="194741" y="577996"/>
                  <a:pt x="136829" y="570376"/>
                </a:cubicBezTo>
                <a:cubicBezTo>
                  <a:pt x="78917" y="562756"/>
                  <a:pt x="28625" y="527704"/>
                  <a:pt x="8813" y="497224"/>
                </a:cubicBezTo>
                <a:cubicBezTo>
                  <a:pt x="-10999" y="466744"/>
                  <a:pt x="7289" y="421024"/>
                  <a:pt x="17957" y="387496"/>
                </a:cubicBezTo>
                <a:cubicBezTo>
                  <a:pt x="28625" y="353968"/>
                  <a:pt x="48437" y="314344"/>
                  <a:pt x="91109" y="268624"/>
                </a:cubicBezTo>
                <a:close/>
              </a:path>
            </a:pathLst>
          </a:custGeom>
          <a:solidFill>
            <a:srgbClr val="2E75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0" name="Google Shape;680;g34932c3bc03_0_1068"/>
          <p:cNvSpPr txBox="1"/>
          <p:nvPr/>
        </p:nvSpPr>
        <p:spPr>
          <a:xfrm rot="-2644249">
            <a:off x="2894809" y="2659951"/>
            <a:ext cx="1792115" cy="5849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Cold Pool</a:t>
            </a:r>
            <a:endParaRPr b="1" sz="320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1" name="Google Shape;681;g34932c3bc03_0_1068"/>
          <p:cNvSpPr txBox="1"/>
          <p:nvPr/>
        </p:nvSpPr>
        <p:spPr>
          <a:xfrm rot="-3813135">
            <a:off x="4516455" y="4087771"/>
            <a:ext cx="917416" cy="831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LLJ</a:t>
            </a:r>
            <a:endParaRPr b="1" baseline="-25000" sz="4800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682;g34932c3bc03_0_1068"/>
          <p:cNvSpPr txBox="1"/>
          <p:nvPr/>
        </p:nvSpPr>
        <p:spPr>
          <a:xfrm>
            <a:off x="3259597" y="5220879"/>
            <a:ext cx="18249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Maximized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Convergence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g34932c3bc03_0_1068"/>
          <p:cNvSpPr/>
          <p:nvPr/>
        </p:nvSpPr>
        <p:spPr>
          <a:xfrm rot="378426">
            <a:off x="3887273" y="6211043"/>
            <a:ext cx="3980250" cy="479282"/>
          </a:xfrm>
          <a:custGeom>
            <a:rect b="b" l="l" r="r" t="t"/>
            <a:pathLst>
              <a:path extrusionOk="0" h="194448" w="1388126">
                <a:moveTo>
                  <a:pt x="0" y="155686"/>
                </a:moveTo>
                <a:cubicBezTo>
                  <a:pt x="40395" y="142832"/>
                  <a:pt x="80791" y="129979"/>
                  <a:pt x="121186" y="111618"/>
                </a:cubicBezTo>
                <a:cubicBezTo>
                  <a:pt x="161581" y="93256"/>
                  <a:pt x="185452" y="62042"/>
                  <a:pt x="242372" y="45517"/>
                </a:cubicBezTo>
                <a:cubicBezTo>
                  <a:pt x="299292" y="28992"/>
                  <a:pt x="389263" y="19810"/>
                  <a:pt x="462709" y="12466"/>
                </a:cubicBezTo>
                <a:cubicBezTo>
                  <a:pt x="536155" y="5122"/>
                  <a:pt x="616945" y="1450"/>
                  <a:pt x="683046" y="1450"/>
                </a:cubicBezTo>
                <a:cubicBezTo>
                  <a:pt x="749147" y="1450"/>
                  <a:pt x="789543" y="-5895"/>
                  <a:pt x="859316" y="12466"/>
                </a:cubicBezTo>
                <a:cubicBezTo>
                  <a:pt x="929089" y="30827"/>
                  <a:pt x="1042930" y="82240"/>
                  <a:pt x="1101687" y="111618"/>
                </a:cubicBezTo>
                <a:cubicBezTo>
                  <a:pt x="1160444" y="140996"/>
                  <a:pt x="1173297" y="175883"/>
                  <a:pt x="1211856" y="188736"/>
                </a:cubicBezTo>
                <a:cubicBezTo>
                  <a:pt x="1250415" y="201589"/>
                  <a:pt x="1333041" y="188736"/>
                  <a:pt x="1333041" y="188736"/>
                </a:cubicBezTo>
                <a:lnTo>
                  <a:pt x="1388126" y="188736"/>
                </a:lnTo>
              </a:path>
            </a:pathLst>
          </a:custGeom>
          <a:noFill/>
          <a:ln cap="flat" cmpd="sng" w="57150">
            <a:solidFill>
              <a:schemeClr val="dk1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4" name="Google Shape;684;g34932c3bc03_0_1068"/>
          <p:cNvSpPr/>
          <p:nvPr/>
        </p:nvSpPr>
        <p:spPr>
          <a:xfrm rot="-4260659">
            <a:off x="3798715" y="3607981"/>
            <a:ext cx="4640322" cy="181728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2D050"/>
          </a:solidFill>
          <a:ln cap="flat" cmpd="sng" w="12700">
            <a:solidFill>
              <a:srgbClr val="92D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g34932c3bc03_0_1068"/>
          <p:cNvSpPr/>
          <p:nvPr/>
        </p:nvSpPr>
        <p:spPr>
          <a:xfrm>
            <a:off x="5568570" y="3177405"/>
            <a:ext cx="1450200" cy="1361400"/>
          </a:xfrm>
          <a:prstGeom prst="cloud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F6F9FC"/>
              </a:gs>
              <a:gs pos="46000">
                <a:srgbClr val="B3D1EC"/>
              </a:gs>
              <a:gs pos="76000">
                <a:srgbClr val="2E75B5"/>
              </a:gs>
              <a:gs pos="100000">
                <a:srgbClr val="1E4E79"/>
              </a:gs>
            </a:gsLst>
            <a:lin ang="5400012" scaled="0"/>
          </a:gra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6" name="Google Shape;686;g34932c3bc03_0_1068"/>
          <p:cNvSpPr/>
          <p:nvPr/>
        </p:nvSpPr>
        <p:spPr>
          <a:xfrm>
            <a:off x="5464868" y="4110121"/>
            <a:ext cx="1119900" cy="1092000"/>
          </a:xfrm>
          <a:prstGeom prst="cloud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F6F9FC"/>
              </a:gs>
              <a:gs pos="46000">
                <a:srgbClr val="B3D1EC"/>
              </a:gs>
              <a:gs pos="76000">
                <a:srgbClr val="2E75B5"/>
              </a:gs>
              <a:gs pos="100000">
                <a:srgbClr val="1E4E79"/>
              </a:gs>
            </a:gsLst>
            <a:lin ang="5400012" scaled="0"/>
          </a:gra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"/>
          <p:cNvSpPr txBox="1"/>
          <p:nvPr>
            <p:ph idx="1" type="body"/>
          </p:nvPr>
        </p:nvSpPr>
        <p:spPr>
          <a:xfrm>
            <a:off x="0" y="597694"/>
            <a:ext cx="12119955" cy="62603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Parker and Johnson (2000): MCS defined as convective phenomenon where Coriolis acceleration is the same order of magnitude as all other terms in Navier-Stokes equations of motion.</a:t>
            </a:r>
            <a:endParaRPr/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aseline="30000" sz="1800"/>
          </a:p>
        </p:txBody>
      </p:sp>
      <p:sp>
        <p:nvSpPr>
          <p:cNvPr id="263" name="Google Shape;263;p5"/>
          <p:cNvSpPr txBox="1"/>
          <p:nvPr>
            <p:ph type="title"/>
          </p:nvPr>
        </p:nvSpPr>
        <p:spPr>
          <a:xfrm>
            <a:off x="0" y="-6508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 sz="3200"/>
              <a:t>MCSs on the spatial and temporal spectrum</a:t>
            </a:r>
            <a:endParaRPr b="1" sz="3200"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34932c3bc03_0_1081"/>
          <p:cNvSpPr txBox="1"/>
          <p:nvPr>
            <p:ph type="title"/>
          </p:nvPr>
        </p:nvSpPr>
        <p:spPr>
          <a:xfrm>
            <a:off x="838200" y="1"/>
            <a:ext cx="105156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3600"/>
              <a:t>MCS Forward Motion</a:t>
            </a:r>
            <a:endParaRPr b="1" sz="3600"/>
          </a:p>
        </p:txBody>
      </p:sp>
      <p:sp>
        <p:nvSpPr>
          <p:cNvPr id="692" name="Google Shape;692;g34932c3bc03_0_1081"/>
          <p:cNvSpPr txBox="1"/>
          <p:nvPr>
            <p:ph idx="1" type="body"/>
          </p:nvPr>
        </p:nvSpPr>
        <p:spPr>
          <a:xfrm>
            <a:off x="0" y="530353"/>
            <a:ext cx="12192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b="1" lang="en-US" u="sng">
                <a:solidFill>
                  <a:schemeClr val="accent2"/>
                </a:solidFill>
              </a:rPr>
              <a:t>Propagation</a:t>
            </a:r>
            <a:r>
              <a:rPr lang="en-US"/>
              <a:t>: Component of motion due to the initiation of new cells driven by the convergence of storm relative inflow (</a:t>
            </a:r>
            <a:r>
              <a:rPr b="1" lang="en-US">
                <a:solidFill>
                  <a:schemeClr val="accent2"/>
                </a:solidFill>
              </a:rPr>
              <a:t>V</a:t>
            </a:r>
            <a:r>
              <a:rPr b="1" baseline="-25000" lang="en-US">
                <a:solidFill>
                  <a:schemeClr val="accent2"/>
                </a:solidFill>
              </a:rPr>
              <a:t>Prop</a:t>
            </a:r>
            <a:r>
              <a:rPr lang="en-US"/>
              <a:t>).</a:t>
            </a:r>
            <a:endParaRPr/>
          </a:p>
        </p:txBody>
      </p:sp>
      <p:sp>
        <p:nvSpPr>
          <p:cNvPr id="693" name="Google Shape;693;g34932c3bc03_0_1081"/>
          <p:cNvSpPr/>
          <p:nvPr/>
        </p:nvSpPr>
        <p:spPr>
          <a:xfrm>
            <a:off x="2768454" y="1928459"/>
            <a:ext cx="5980661" cy="4826699"/>
          </a:xfrm>
          <a:custGeom>
            <a:rect b="b" l="l" r="r" t="t"/>
            <a:pathLst>
              <a:path extrusionOk="0" h="620997" w="945559">
                <a:moveTo>
                  <a:pt x="91109" y="268624"/>
                </a:moveTo>
                <a:cubicBezTo>
                  <a:pt x="133781" y="222904"/>
                  <a:pt x="209981" y="155848"/>
                  <a:pt x="273989" y="113176"/>
                </a:cubicBezTo>
                <a:cubicBezTo>
                  <a:pt x="337997" y="70504"/>
                  <a:pt x="397433" y="27832"/>
                  <a:pt x="475157" y="12592"/>
                </a:cubicBezTo>
                <a:cubicBezTo>
                  <a:pt x="552881" y="-2648"/>
                  <a:pt x="665657" y="-8744"/>
                  <a:pt x="740333" y="21736"/>
                </a:cubicBezTo>
                <a:cubicBezTo>
                  <a:pt x="815009" y="52216"/>
                  <a:pt x="889685" y="132988"/>
                  <a:pt x="923213" y="195472"/>
                </a:cubicBezTo>
                <a:cubicBezTo>
                  <a:pt x="956741" y="257956"/>
                  <a:pt x="943025" y="343300"/>
                  <a:pt x="941501" y="396640"/>
                </a:cubicBezTo>
                <a:cubicBezTo>
                  <a:pt x="939977" y="449980"/>
                  <a:pt x="933881" y="480460"/>
                  <a:pt x="914069" y="515512"/>
                </a:cubicBezTo>
                <a:cubicBezTo>
                  <a:pt x="894257" y="550564"/>
                  <a:pt x="856157" y="590188"/>
                  <a:pt x="822629" y="606952"/>
                </a:cubicBezTo>
                <a:cubicBezTo>
                  <a:pt x="789101" y="623716"/>
                  <a:pt x="754049" y="623716"/>
                  <a:pt x="712901" y="616096"/>
                </a:cubicBezTo>
                <a:cubicBezTo>
                  <a:pt x="671753" y="608476"/>
                  <a:pt x="635177" y="573424"/>
                  <a:pt x="575741" y="561232"/>
                </a:cubicBezTo>
                <a:cubicBezTo>
                  <a:pt x="516305" y="549040"/>
                  <a:pt x="429437" y="541420"/>
                  <a:pt x="356285" y="542944"/>
                </a:cubicBezTo>
                <a:cubicBezTo>
                  <a:pt x="283133" y="544468"/>
                  <a:pt x="194741" y="577996"/>
                  <a:pt x="136829" y="570376"/>
                </a:cubicBezTo>
                <a:cubicBezTo>
                  <a:pt x="78917" y="562756"/>
                  <a:pt x="28625" y="527704"/>
                  <a:pt x="8813" y="497224"/>
                </a:cubicBezTo>
                <a:cubicBezTo>
                  <a:pt x="-10999" y="466744"/>
                  <a:pt x="7289" y="421024"/>
                  <a:pt x="17957" y="387496"/>
                </a:cubicBezTo>
                <a:cubicBezTo>
                  <a:pt x="28625" y="353968"/>
                  <a:pt x="48437" y="314344"/>
                  <a:pt x="91109" y="268624"/>
                </a:cubicBezTo>
                <a:close/>
              </a:path>
            </a:pathLst>
          </a:custGeom>
          <a:solidFill>
            <a:srgbClr val="2E75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4" name="Google Shape;694;g34932c3bc03_0_1081"/>
          <p:cNvSpPr txBox="1"/>
          <p:nvPr/>
        </p:nvSpPr>
        <p:spPr>
          <a:xfrm rot="-2644249">
            <a:off x="2894809" y="2659951"/>
            <a:ext cx="1792115" cy="5849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Cold Pool</a:t>
            </a:r>
            <a:endParaRPr b="1" sz="320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5" name="Google Shape;695;g34932c3bc03_0_1081"/>
          <p:cNvSpPr txBox="1"/>
          <p:nvPr/>
        </p:nvSpPr>
        <p:spPr>
          <a:xfrm rot="-3813135">
            <a:off x="4516455" y="4087771"/>
            <a:ext cx="917416" cy="831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LLJ</a:t>
            </a:r>
            <a:endParaRPr b="1" baseline="-25000" sz="4800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6" name="Google Shape;696;g34932c3bc03_0_1081"/>
          <p:cNvSpPr txBox="1"/>
          <p:nvPr/>
        </p:nvSpPr>
        <p:spPr>
          <a:xfrm>
            <a:off x="3259597" y="5220879"/>
            <a:ext cx="18249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Maximized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Convergence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7" name="Google Shape;697;g34932c3bc03_0_1081"/>
          <p:cNvSpPr/>
          <p:nvPr/>
        </p:nvSpPr>
        <p:spPr>
          <a:xfrm rot="378426">
            <a:off x="3887273" y="6211043"/>
            <a:ext cx="3980250" cy="479282"/>
          </a:xfrm>
          <a:custGeom>
            <a:rect b="b" l="l" r="r" t="t"/>
            <a:pathLst>
              <a:path extrusionOk="0" h="194448" w="1388126">
                <a:moveTo>
                  <a:pt x="0" y="155686"/>
                </a:moveTo>
                <a:cubicBezTo>
                  <a:pt x="40395" y="142832"/>
                  <a:pt x="80791" y="129979"/>
                  <a:pt x="121186" y="111618"/>
                </a:cubicBezTo>
                <a:cubicBezTo>
                  <a:pt x="161581" y="93256"/>
                  <a:pt x="185452" y="62042"/>
                  <a:pt x="242372" y="45517"/>
                </a:cubicBezTo>
                <a:cubicBezTo>
                  <a:pt x="299292" y="28992"/>
                  <a:pt x="389263" y="19810"/>
                  <a:pt x="462709" y="12466"/>
                </a:cubicBezTo>
                <a:cubicBezTo>
                  <a:pt x="536155" y="5122"/>
                  <a:pt x="616945" y="1450"/>
                  <a:pt x="683046" y="1450"/>
                </a:cubicBezTo>
                <a:cubicBezTo>
                  <a:pt x="749147" y="1450"/>
                  <a:pt x="789543" y="-5895"/>
                  <a:pt x="859316" y="12466"/>
                </a:cubicBezTo>
                <a:cubicBezTo>
                  <a:pt x="929089" y="30827"/>
                  <a:pt x="1042930" y="82240"/>
                  <a:pt x="1101687" y="111618"/>
                </a:cubicBezTo>
                <a:cubicBezTo>
                  <a:pt x="1160444" y="140996"/>
                  <a:pt x="1173297" y="175883"/>
                  <a:pt x="1211856" y="188736"/>
                </a:cubicBezTo>
                <a:cubicBezTo>
                  <a:pt x="1250415" y="201589"/>
                  <a:pt x="1333041" y="188736"/>
                  <a:pt x="1333041" y="188736"/>
                </a:cubicBezTo>
                <a:lnTo>
                  <a:pt x="1388126" y="188736"/>
                </a:lnTo>
              </a:path>
            </a:pathLst>
          </a:custGeom>
          <a:noFill/>
          <a:ln cap="flat" cmpd="sng" w="57150">
            <a:solidFill>
              <a:schemeClr val="dk1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8" name="Google Shape;698;g34932c3bc03_0_1081"/>
          <p:cNvSpPr/>
          <p:nvPr/>
        </p:nvSpPr>
        <p:spPr>
          <a:xfrm rot="-4260659">
            <a:off x="3798715" y="3607981"/>
            <a:ext cx="4640322" cy="181728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2D050"/>
          </a:solidFill>
          <a:ln cap="flat" cmpd="sng" w="12700">
            <a:solidFill>
              <a:srgbClr val="92D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9" name="Google Shape;699;g34932c3bc03_0_1081"/>
          <p:cNvSpPr/>
          <p:nvPr/>
        </p:nvSpPr>
        <p:spPr>
          <a:xfrm>
            <a:off x="5568570" y="3177405"/>
            <a:ext cx="1450200" cy="1361400"/>
          </a:xfrm>
          <a:prstGeom prst="cloud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F6F9FC"/>
              </a:gs>
              <a:gs pos="46000">
                <a:srgbClr val="B3D1EC"/>
              </a:gs>
              <a:gs pos="76000">
                <a:srgbClr val="2E75B5"/>
              </a:gs>
              <a:gs pos="100000">
                <a:srgbClr val="1E4E79"/>
              </a:gs>
            </a:gsLst>
            <a:lin ang="5400012" scaled="0"/>
          </a:gra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700;g34932c3bc03_0_1081"/>
          <p:cNvSpPr/>
          <p:nvPr/>
        </p:nvSpPr>
        <p:spPr>
          <a:xfrm>
            <a:off x="5464868" y="4110121"/>
            <a:ext cx="1119900" cy="1092000"/>
          </a:xfrm>
          <a:prstGeom prst="cloud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F6F9FC"/>
              </a:gs>
              <a:gs pos="46000">
                <a:srgbClr val="B3D1EC"/>
              </a:gs>
              <a:gs pos="76000">
                <a:srgbClr val="2E75B5"/>
              </a:gs>
              <a:gs pos="100000">
                <a:srgbClr val="1E4E79"/>
              </a:gs>
            </a:gsLst>
            <a:lin ang="5400012" scaled="0"/>
          </a:gra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g34932c3bc03_0_1081"/>
          <p:cNvSpPr/>
          <p:nvPr/>
        </p:nvSpPr>
        <p:spPr>
          <a:xfrm>
            <a:off x="5313426" y="4982849"/>
            <a:ext cx="890700" cy="677700"/>
          </a:xfrm>
          <a:prstGeom prst="cloud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F6F9FC"/>
              </a:gs>
              <a:gs pos="46000">
                <a:srgbClr val="B3D1EC"/>
              </a:gs>
              <a:gs pos="76000">
                <a:srgbClr val="2E75B5"/>
              </a:gs>
              <a:gs pos="100000">
                <a:srgbClr val="1E4E79"/>
              </a:gs>
            </a:gsLst>
            <a:lin ang="5400012" scaled="0"/>
          </a:gra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34932c3bc03_0_1095"/>
          <p:cNvSpPr txBox="1"/>
          <p:nvPr>
            <p:ph type="title"/>
          </p:nvPr>
        </p:nvSpPr>
        <p:spPr>
          <a:xfrm>
            <a:off x="838200" y="1"/>
            <a:ext cx="105156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3600"/>
              <a:t>MCS Forward Motion</a:t>
            </a:r>
            <a:endParaRPr b="1" sz="3600"/>
          </a:p>
        </p:txBody>
      </p:sp>
      <p:sp>
        <p:nvSpPr>
          <p:cNvPr id="707" name="Google Shape;707;g34932c3bc03_0_1095"/>
          <p:cNvSpPr txBox="1"/>
          <p:nvPr>
            <p:ph idx="1" type="body"/>
          </p:nvPr>
        </p:nvSpPr>
        <p:spPr>
          <a:xfrm>
            <a:off x="0" y="530353"/>
            <a:ext cx="12192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b="1" lang="en-US" u="sng">
                <a:solidFill>
                  <a:schemeClr val="accent2"/>
                </a:solidFill>
              </a:rPr>
              <a:t>Propagation</a:t>
            </a:r>
            <a:r>
              <a:rPr lang="en-US"/>
              <a:t>: Component of motion due to the initiation of new cells driven by the convergence of storm relative inflow (</a:t>
            </a:r>
            <a:r>
              <a:rPr b="1" lang="en-US">
                <a:solidFill>
                  <a:schemeClr val="accent2"/>
                </a:solidFill>
              </a:rPr>
              <a:t>V</a:t>
            </a:r>
            <a:r>
              <a:rPr b="1" baseline="-25000" lang="en-US">
                <a:solidFill>
                  <a:schemeClr val="accent2"/>
                </a:solidFill>
              </a:rPr>
              <a:t>Prop</a:t>
            </a:r>
            <a:r>
              <a:rPr lang="en-US"/>
              <a:t>).</a:t>
            </a:r>
            <a:endParaRPr/>
          </a:p>
        </p:txBody>
      </p:sp>
      <p:sp>
        <p:nvSpPr>
          <p:cNvPr id="708" name="Google Shape;708;g34932c3bc03_0_1095"/>
          <p:cNvSpPr/>
          <p:nvPr/>
        </p:nvSpPr>
        <p:spPr>
          <a:xfrm>
            <a:off x="2768454" y="1928459"/>
            <a:ext cx="5980661" cy="4826699"/>
          </a:xfrm>
          <a:custGeom>
            <a:rect b="b" l="l" r="r" t="t"/>
            <a:pathLst>
              <a:path extrusionOk="0" h="620997" w="945559">
                <a:moveTo>
                  <a:pt x="91109" y="268624"/>
                </a:moveTo>
                <a:cubicBezTo>
                  <a:pt x="133781" y="222904"/>
                  <a:pt x="209981" y="155848"/>
                  <a:pt x="273989" y="113176"/>
                </a:cubicBezTo>
                <a:cubicBezTo>
                  <a:pt x="337997" y="70504"/>
                  <a:pt x="397433" y="27832"/>
                  <a:pt x="475157" y="12592"/>
                </a:cubicBezTo>
                <a:cubicBezTo>
                  <a:pt x="552881" y="-2648"/>
                  <a:pt x="665657" y="-8744"/>
                  <a:pt x="740333" y="21736"/>
                </a:cubicBezTo>
                <a:cubicBezTo>
                  <a:pt x="815009" y="52216"/>
                  <a:pt x="889685" y="132988"/>
                  <a:pt x="923213" y="195472"/>
                </a:cubicBezTo>
                <a:cubicBezTo>
                  <a:pt x="956741" y="257956"/>
                  <a:pt x="943025" y="343300"/>
                  <a:pt x="941501" y="396640"/>
                </a:cubicBezTo>
                <a:cubicBezTo>
                  <a:pt x="939977" y="449980"/>
                  <a:pt x="933881" y="480460"/>
                  <a:pt x="914069" y="515512"/>
                </a:cubicBezTo>
                <a:cubicBezTo>
                  <a:pt x="894257" y="550564"/>
                  <a:pt x="856157" y="590188"/>
                  <a:pt x="822629" y="606952"/>
                </a:cubicBezTo>
                <a:cubicBezTo>
                  <a:pt x="789101" y="623716"/>
                  <a:pt x="754049" y="623716"/>
                  <a:pt x="712901" y="616096"/>
                </a:cubicBezTo>
                <a:cubicBezTo>
                  <a:pt x="671753" y="608476"/>
                  <a:pt x="635177" y="573424"/>
                  <a:pt x="575741" y="561232"/>
                </a:cubicBezTo>
                <a:cubicBezTo>
                  <a:pt x="516305" y="549040"/>
                  <a:pt x="429437" y="541420"/>
                  <a:pt x="356285" y="542944"/>
                </a:cubicBezTo>
                <a:cubicBezTo>
                  <a:pt x="283133" y="544468"/>
                  <a:pt x="194741" y="577996"/>
                  <a:pt x="136829" y="570376"/>
                </a:cubicBezTo>
                <a:cubicBezTo>
                  <a:pt x="78917" y="562756"/>
                  <a:pt x="28625" y="527704"/>
                  <a:pt x="8813" y="497224"/>
                </a:cubicBezTo>
                <a:cubicBezTo>
                  <a:pt x="-10999" y="466744"/>
                  <a:pt x="7289" y="421024"/>
                  <a:pt x="17957" y="387496"/>
                </a:cubicBezTo>
                <a:cubicBezTo>
                  <a:pt x="28625" y="353968"/>
                  <a:pt x="48437" y="314344"/>
                  <a:pt x="91109" y="268624"/>
                </a:cubicBezTo>
                <a:close/>
              </a:path>
            </a:pathLst>
          </a:custGeom>
          <a:solidFill>
            <a:srgbClr val="2E75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g34932c3bc03_0_1095"/>
          <p:cNvSpPr txBox="1"/>
          <p:nvPr/>
        </p:nvSpPr>
        <p:spPr>
          <a:xfrm rot="-2644249">
            <a:off x="2894809" y="2659951"/>
            <a:ext cx="1792115" cy="5849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Cold Pool</a:t>
            </a:r>
            <a:endParaRPr b="1" sz="320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Google Shape;710;g34932c3bc03_0_1095"/>
          <p:cNvSpPr txBox="1"/>
          <p:nvPr/>
        </p:nvSpPr>
        <p:spPr>
          <a:xfrm rot="-3813135">
            <a:off x="4516455" y="4087771"/>
            <a:ext cx="917416" cy="831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LLJ</a:t>
            </a:r>
            <a:endParaRPr b="1" baseline="-25000" sz="4800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Google Shape;711;g34932c3bc03_0_1095"/>
          <p:cNvSpPr txBox="1"/>
          <p:nvPr/>
        </p:nvSpPr>
        <p:spPr>
          <a:xfrm>
            <a:off x="3259597" y="5220879"/>
            <a:ext cx="18249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Maximized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Convergence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2" name="Google Shape;712;g34932c3bc03_0_1095"/>
          <p:cNvSpPr/>
          <p:nvPr/>
        </p:nvSpPr>
        <p:spPr>
          <a:xfrm rot="378426">
            <a:off x="3887273" y="6211043"/>
            <a:ext cx="3980250" cy="479282"/>
          </a:xfrm>
          <a:custGeom>
            <a:rect b="b" l="l" r="r" t="t"/>
            <a:pathLst>
              <a:path extrusionOk="0" h="194448" w="1388126">
                <a:moveTo>
                  <a:pt x="0" y="155686"/>
                </a:moveTo>
                <a:cubicBezTo>
                  <a:pt x="40395" y="142832"/>
                  <a:pt x="80791" y="129979"/>
                  <a:pt x="121186" y="111618"/>
                </a:cubicBezTo>
                <a:cubicBezTo>
                  <a:pt x="161581" y="93256"/>
                  <a:pt x="185452" y="62042"/>
                  <a:pt x="242372" y="45517"/>
                </a:cubicBezTo>
                <a:cubicBezTo>
                  <a:pt x="299292" y="28992"/>
                  <a:pt x="389263" y="19810"/>
                  <a:pt x="462709" y="12466"/>
                </a:cubicBezTo>
                <a:cubicBezTo>
                  <a:pt x="536155" y="5122"/>
                  <a:pt x="616945" y="1450"/>
                  <a:pt x="683046" y="1450"/>
                </a:cubicBezTo>
                <a:cubicBezTo>
                  <a:pt x="749147" y="1450"/>
                  <a:pt x="789543" y="-5895"/>
                  <a:pt x="859316" y="12466"/>
                </a:cubicBezTo>
                <a:cubicBezTo>
                  <a:pt x="929089" y="30827"/>
                  <a:pt x="1042930" y="82240"/>
                  <a:pt x="1101687" y="111618"/>
                </a:cubicBezTo>
                <a:cubicBezTo>
                  <a:pt x="1160444" y="140996"/>
                  <a:pt x="1173297" y="175883"/>
                  <a:pt x="1211856" y="188736"/>
                </a:cubicBezTo>
                <a:cubicBezTo>
                  <a:pt x="1250415" y="201589"/>
                  <a:pt x="1333041" y="188736"/>
                  <a:pt x="1333041" y="188736"/>
                </a:cubicBezTo>
                <a:lnTo>
                  <a:pt x="1388126" y="188736"/>
                </a:lnTo>
              </a:path>
            </a:pathLst>
          </a:custGeom>
          <a:noFill/>
          <a:ln cap="flat" cmpd="sng" w="57150">
            <a:solidFill>
              <a:schemeClr val="dk1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3" name="Google Shape;713;g34932c3bc03_0_1095"/>
          <p:cNvSpPr/>
          <p:nvPr/>
        </p:nvSpPr>
        <p:spPr>
          <a:xfrm rot="-4260659">
            <a:off x="3798715" y="3607981"/>
            <a:ext cx="4640322" cy="181728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2D050"/>
          </a:solidFill>
          <a:ln cap="flat" cmpd="sng" w="12700">
            <a:solidFill>
              <a:srgbClr val="92D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4" name="Google Shape;714;g34932c3bc03_0_1095"/>
          <p:cNvSpPr/>
          <p:nvPr/>
        </p:nvSpPr>
        <p:spPr>
          <a:xfrm>
            <a:off x="5568570" y="3177405"/>
            <a:ext cx="1450200" cy="1361400"/>
          </a:xfrm>
          <a:prstGeom prst="cloud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F6F9FC"/>
              </a:gs>
              <a:gs pos="46000">
                <a:srgbClr val="B3D1EC"/>
              </a:gs>
              <a:gs pos="76000">
                <a:srgbClr val="2E75B5"/>
              </a:gs>
              <a:gs pos="100000">
                <a:srgbClr val="1E4E79"/>
              </a:gs>
            </a:gsLst>
            <a:lin ang="5400012" scaled="0"/>
          </a:gra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5" name="Google Shape;715;g34932c3bc03_0_1095"/>
          <p:cNvSpPr/>
          <p:nvPr/>
        </p:nvSpPr>
        <p:spPr>
          <a:xfrm>
            <a:off x="5464868" y="4110121"/>
            <a:ext cx="1119900" cy="1092000"/>
          </a:xfrm>
          <a:prstGeom prst="cloud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F6F9FC"/>
              </a:gs>
              <a:gs pos="46000">
                <a:srgbClr val="B3D1EC"/>
              </a:gs>
              <a:gs pos="76000">
                <a:srgbClr val="2E75B5"/>
              </a:gs>
              <a:gs pos="100000">
                <a:srgbClr val="1E4E79"/>
              </a:gs>
            </a:gsLst>
            <a:lin ang="5400012" scaled="0"/>
          </a:gra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6" name="Google Shape;716;g34932c3bc03_0_1095"/>
          <p:cNvSpPr/>
          <p:nvPr/>
        </p:nvSpPr>
        <p:spPr>
          <a:xfrm>
            <a:off x="5313426" y="4982849"/>
            <a:ext cx="890700" cy="677700"/>
          </a:xfrm>
          <a:prstGeom prst="cloud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F6F9FC"/>
              </a:gs>
              <a:gs pos="46000">
                <a:srgbClr val="B3D1EC"/>
              </a:gs>
              <a:gs pos="76000">
                <a:srgbClr val="2E75B5"/>
              </a:gs>
              <a:gs pos="100000">
                <a:srgbClr val="1E4E79"/>
              </a:gs>
            </a:gsLst>
            <a:lin ang="5400012" scaled="0"/>
          </a:gra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17" name="Google Shape;717;g34932c3bc03_0_1095"/>
          <p:cNvCxnSpPr/>
          <p:nvPr/>
        </p:nvCxnSpPr>
        <p:spPr>
          <a:xfrm flipH="1">
            <a:off x="6628001" y="3663986"/>
            <a:ext cx="864300" cy="24354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718" name="Google Shape;718;g34932c3bc03_0_1095"/>
          <p:cNvSpPr txBox="1"/>
          <p:nvPr/>
        </p:nvSpPr>
        <p:spPr>
          <a:xfrm rot="-4229898">
            <a:off x="6367750" y="4486800"/>
            <a:ext cx="2272680" cy="338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Direction of Propagation</a:t>
            </a:r>
            <a:endParaRPr b="1" sz="1600">
              <a:solidFill>
                <a:srgbClr val="ED7D3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34932c3bc03_0_1111"/>
          <p:cNvSpPr txBox="1"/>
          <p:nvPr>
            <p:ph type="title"/>
          </p:nvPr>
        </p:nvSpPr>
        <p:spPr>
          <a:xfrm>
            <a:off x="838200" y="1"/>
            <a:ext cx="105156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3600"/>
              <a:t>MCS Forward Motion</a:t>
            </a:r>
            <a:endParaRPr b="1" sz="3600"/>
          </a:p>
        </p:txBody>
      </p:sp>
      <p:sp>
        <p:nvSpPr>
          <p:cNvPr id="724" name="Google Shape;724;g34932c3bc03_0_1111"/>
          <p:cNvSpPr txBox="1"/>
          <p:nvPr>
            <p:ph idx="1" type="body"/>
          </p:nvPr>
        </p:nvSpPr>
        <p:spPr>
          <a:xfrm>
            <a:off x="0" y="530353"/>
            <a:ext cx="12192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b="1" lang="en-US" u="sng">
                <a:solidFill>
                  <a:schemeClr val="accent2"/>
                </a:solidFill>
              </a:rPr>
              <a:t>Propagation</a:t>
            </a:r>
            <a:r>
              <a:rPr lang="en-US"/>
              <a:t>: Component of motion due to the initiation of new cells driven by the convergence of storm relative inflow (</a:t>
            </a:r>
            <a:r>
              <a:rPr b="1" lang="en-US">
                <a:solidFill>
                  <a:schemeClr val="accent2"/>
                </a:solidFill>
              </a:rPr>
              <a:t>V</a:t>
            </a:r>
            <a:r>
              <a:rPr b="1" baseline="-25000" lang="en-US">
                <a:solidFill>
                  <a:schemeClr val="accent2"/>
                </a:solidFill>
              </a:rPr>
              <a:t>Prop</a:t>
            </a:r>
            <a:r>
              <a:rPr lang="en-US"/>
              <a:t>).</a:t>
            </a:r>
            <a:endParaRPr/>
          </a:p>
        </p:txBody>
      </p:sp>
      <p:sp>
        <p:nvSpPr>
          <p:cNvPr id="725" name="Google Shape;725;g34932c3bc03_0_1111"/>
          <p:cNvSpPr/>
          <p:nvPr/>
        </p:nvSpPr>
        <p:spPr>
          <a:xfrm>
            <a:off x="2768454" y="1928459"/>
            <a:ext cx="5980661" cy="4826699"/>
          </a:xfrm>
          <a:custGeom>
            <a:rect b="b" l="l" r="r" t="t"/>
            <a:pathLst>
              <a:path extrusionOk="0" h="620997" w="945559">
                <a:moveTo>
                  <a:pt x="91109" y="268624"/>
                </a:moveTo>
                <a:cubicBezTo>
                  <a:pt x="133781" y="222904"/>
                  <a:pt x="209981" y="155848"/>
                  <a:pt x="273989" y="113176"/>
                </a:cubicBezTo>
                <a:cubicBezTo>
                  <a:pt x="337997" y="70504"/>
                  <a:pt x="397433" y="27832"/>
                  <a:pt x="475157" y="12592"/>
                </a:cubicBezTo>
                <a:cubicBezTo>
                  <a:pt x="552881" y="-2648"/>
                  <a:pt x="665657" y="-8744"/>
                  <a:pt x="740333" y="21736"/>
                </a:cubicBezTo>
                <a:cubicBezTo>
                  <a:pt x="815009" y="52216"/>
                  <a:pt x="889685" y="132988"/>
                  <a:pt x="923213" y="195472"/>
                </a:cubicBezTo>
                <a:cubicBezTo>
                  <a:pt x="956741" y="257956"/>
                  <a:pt x="943025" y="343300"/>
                  <a:pt x="941501" y="396640"/>
                </a:cubicBezTo>
                <a:cubicBezTo>
                  <a:pt x="939977" y="449980"/>
                  <a:pt x="933881" y="480460"/>
                  <a:pt x="914069" y="515512"/>
                </a:cubicBezTo>
                <a:cubicBezTo>
                  <a:pt x="894257" y="550564"/>
                  <a:pt x="856157" y="590188"/>
                  <a:pt x="822629" y="606952"/>
                </a:cubicBezTo>
                <a:cubicBezTo>
                  <a:pt x="789101" y="623716"/>
                  <a:pt x="754049" y="623716"/>
                  <a:pt x="712901" y="616096"/>
                </a:cubicBezTo>
                <a:cubicBezTo>
                  <a:pt x="671753" y="608476"/>
                  <a:pt x="635177" y="573424"/>
                  <a:pt x="575741" y="561232"/>
                </a:cubicBezTo>
                <a:cubicBezTo>
                  <a:pt x="516305" y="549040"/>
                  <a:pt x="429437" y="541420"/>
                  <a:pt x="356285" y="542944"/>
                </a:cubicBezTo>
                <a:cubicBezTo>
                  <a:pt x="283133" y="544468"/>
                  <a:pt x="194741" y="577996"/>
                  <a:pt x="136829" y="570376"/>
                </a:cubicBezTo>
                <a:cubicBezTo>
                  <a:pt x="78917" y="562756"/>
                  <a:pt x="28625" y="527704"/>
                  <a:pt x="8813" y="497224"/>
                </a:cubicBezTo>
                <a:cubicBezTo>
                  <a:pt x="-10999" y="466744"/>
                  <a:pt x="7289" y="421024"/>
                  <a:pt x="17957" y="387496"/>
                </a:cubicBezTo>
                <a:cubicBezTo>
                  <a:pt x="28625" y="353968"/>
                  <a:pt x="48437" y="314344"/>
                  <a:pt x="91109" y="268624"/>
                </a:cubicBezTo>
                <a:close/>
              </a:path>
            </a:pathLst>
          </a:custGeom>
          <a:solidFill>
            <a:srgbClr val="2E75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Google Shape;726;g34932c3bc03_0_1111"/>
          <p:cNvSpPr txBox="1"/>
          <p:nvPr/>
        </p:nvSpPr>
        <p:spPr>
          <a:xfrm rot="-2644249">
            <a:off x="2894809" y="2659951"/>
            <a:ext cx="1792115" cy="5849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Cold Pool</a:t>
            </a:r>
            <a:endParaRPr b="1" sz="320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7" name="Google Shape;727;g34932c3bc03_0_1111"/>
          <p:cNvSpPr txBox="1"/>
          <p:nvPr/>
        </p:nvSpPr>
        <p:spPr>
          <a:xfrm rot="-3813135">
            <a:off x="4516455" y="4087771"/>
            <a:ext cx="917416" cy="831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LLJ</a:t>
            </a:r>
            <a:endParaRPr b="1" baseline="-25000" sz="4800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8" name="Google Shape;728;g34932c3bc03_0_1111"/>
          <p:cNvSpPr txBox="1"/>
          <p:nvPr/>
        </p:nvSpPr>
        <p:spPr>
          <a:xfrm>
            <a:off x="3259597" y="5220879"/>
            <a:ext cx="18249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Maximized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Convergence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9" name="Google Shape;729;g34932c3bc03_0_1111"/>
          <p:cNvSpPr/>
          <p:nvPr/>
        </p:nvSpPr>
        <p:spPr>
          <a:xfrm rot="378426">
            <a:off x="3887273" y="6211043"/>
            <a:ext cx="3980250" cy="479282"/>
          </a:xfrm>
          <a:custGeom>
            <a:rect b="b" l="l" r="r" t="t"/>
            <a:pathLst>
              <a:path extrusionOk="0" h="194448" w="1388126">
                <a:moveTo>
                  <a:pt x="0" y="155686"/>
                </a:moveTo>
                <a:cubicBezTo>
                  <a:pt x="40395" y="142832"/>
                  <a:pt x="80791" y="129979"/>
                  <a:pt x="121186" y="111618"/>
                </a:cubicBezTo>
                <a:cubicBezTo>
                  <a:pt x="161581" y="93256"/>
                  <a:pt x="185452" y="62042"/>
                  <a:pt x="242372" y="45517"/>
                </a:cubicBezTo>
                <a:cubicBezTo>
                  <a:pt x="299292" y="28992"/>
                  <a:pt x="389263" y="19810"/>
                  <a:pt x="462709" y="12466"/>
                </a:cubicBezTo>
                <a:cubicBezTo>
                  <a:pt x="536155" y="5122"/>
                  <a:pt x="616945" y="1450"/>
                  <a:pt x="683046" y="1450"/>
                </a:cubicBezTo>
                <a:cubicBezTo>
                  <a:pt x="749147" y="1450"/>
                  <a:pt x="789543" y="-5895"/>
                  <a:pt x="859316" y="12466"/>
                </a:cubicBezTo>
                <a:cubicBezTo>
                  <a:pt x="929089" y="30827"/>
                  <a:pt x="1042930" y="82240"/>
                  <a:pt x="1101687" y="111618"/>
                </a:cubicBezTo>
                <a:cubicBezTo>
                  <a:pt x="1160444" y="140996"/>
                  <a:pt x="1173297" y="175883"/>
                  <a:pt x="1211856" y="188736"/>
                </a:cubicBezTo>
                <a:cubicBezTo>
                  <a:pt x="1250415" y="201589"/>
                  <a:pt x="1333041" y="188736"/>
                  <a:pt x="1333041" y="188736"/>
                </a:cubicBezTo>
                <a:lnTo>
                  <a:pt x="1388126" y="188736"/>
                </a:lnTo>
              </a:path>
            </a:pathLst>
          </a:custGeom>
          <a:noFill/>
          <a:ln cap="flat" cmpd="sng" w="57150">
            <a:solidFill>
              <a:schemeClr val="dk1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g34932c3bc03_0_1111"/>
          <p:cNvSpPr/>
          <p:nvPr/>
        </p:nvSpPr>
        <p:spPr>
          <a:xfrm rot="-4260659">
            <a:off x="3798715" y="3607981"/>
            <a:ext cx="4640322" cy="181728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2D050"/>
          </a:solidFill>
          <a:ln cap="flat" cmpd="sng" w="12700">
            <a:solidFill>
              <a:srgbClr val="92D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g34932c3bc03_0_1111"/>
          <p:cNvSpPr/>
          <p:nvPr/>
        </p:nvSpPr>
        <p:spPr>
          <a:xfrm>
            <a:off x="5568570" y="3177405"/>
            <a:ext cx="1450200" cy="1361400"/>
          </a:xfrm>
          <a:prstGeom prst="cloud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F6F9FC"/>
              </a:gs>
              <a:gs pos="46000">
                <a:srgbClr val="B3D1EC"/>
              </a:gs>
              <a:gs pos="76000">
                <a:srgbClr val="2E75B5"/>
              </a:gs>
              <a:gs pos="100000">
                <a:srgbClr val="1E4E79"/>
              </a:gs>
            </a:gsLst>
            <a:lin ang="5400012" scaled="0"/>
          </a:gra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2" name="Google Shape;732;g34932c3bc03_0_1111"/>
          <p:cNvSpPr/>
          <p:nvPr/>
        </p:nvSpPr>
        <p:spPr>
          <a:xfrm>
            <a:off x="5464868" y="4110121"/>
            <a:ext cx="1119900" cy="1092000"/>
          </a:xfrm>
          <a:prstGeom prst="cloud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F6F9FC"/>
              </a:gs>
              <a:gs pos="46000">
                <a:srgbClr val="B3D1EC"/>
              </a:gs>
              <a:gs pos="76000">
                <a:srgbClr val="2E75B5"/>
              </a:gs>
              <a:gs pos="100000">
                <a:srgbClr val="1E4E79"/>
              </a:gs>
            </a:gsLst>
            <a:lin ang="5400012" scaled="0"/>
          </a:gra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3" name="Google Shape;733;g34932c3bc03_0_1111"/>
          <p:cNvSpPr/>
          <p:nvPr/>
        </p:nvSpPr>
        <p:spPr>
          <a:xfrm>
            <a:off x="5313426" y="4982849"/>
            <a:ext cx="890700" cy="677700"/>
          </a:xfrm>
          <a:prstGeom prst="cloud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F6F9FC"/>
              </a:gs>
              <a:gs pos="46000">
                <a:srgbClr val="B3D1EC"/>
              </a:gs>
              <a:gs pos="76000">
                <a:srgbClr val="2E75B5"/>
              </a:gs>
              <a:gs pos="100000">
                <a:srgbClr val="1E4E79"/>
              </a:gs>
            </a:gsLst>
            <a:lin ang="5400012" scaled="0"/>
          </a:gra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34" name="Google Shape;734;g34932c3bc03_0_1111"/>
          <p:cNvCxnSpPr/>
          <p:nvPr/>
        </p:nvCxnSpPr>
        <p:spPr>
          <a:xfrm flipH="1">
            <a:off x="6628001" y="3663986"/>
            <a:ext cx="864300" cy="24354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735" name="Google Shape;735;g34932c3bc03_0_1111"/>
          <p:cNvSpPr txBox="1"/>
          <p:nvPr/>
        </p:nvSpPr>
        <p:spPr>
          <a:xfrm>
            <a:off x="8804069" y="3177411"/>
            <a:ext cx="29115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4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-LLJ</a:t>
            </a:r>
            <a:r>
              <a:rPr b="1" lang="en-US" sz="4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= V</a:t>
            </a:r>
            <a:r>
              <a:rPr b="1" baseline="-25000" lang="en-US" sz="4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Prop</a:t>
            </a:r>
            <a:endParaRPr b="1" baseline="-25000" sz="4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6" name="Google Shape;736;g34932c3bc03_0_1111"/>
          <p:cNvSpPr txBox="1"/>
          <p:nvPr/>
        </p:nvSpPr>
        <p:spPr>
          <a:xfrm rot="-4229898">
            <a:off x="6367750" y="4486800"/>
            <a:ext cx="2272680" cy="338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Direction of Propagation</a:t>
            </a:r>
            <a:endParaRPr b="1" sz="1600">
              <a:solidFill>
                <a:srgbClr val="ED7D3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34932c3bc03_0_1128"/>
          <p:cNvSpPr txBox="1"/>
          <p:nvPr>
            <p:ph type="title"/>
          </p:nvPr>
        </p:nvSpPr>
        <p:spPr>
          <a:xfrm>
            <a:off x="838200" y="1"/>
            <a:ext cx="105156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3600"/>
              <a:t>MCS Forward Motion</a:t>
            </a:r>
            <a:endParaRPr b="1" sz="3600"/>
          </a:p>
        </p:txBody>
      </p:sp>
      <p:sp>
        <p:nvSpPr>
          <p:cNvPr id="742" name="Google Shape;742;g34932c3bc03_0_1128"/>
          <p:cNvSpPr txBox="1"/>
          <p:nvPr>
            <p:ph idx="1" type="body"/>
          </p:nvPr>
        </p:nvSpPr>
        <p:spPr>
          <a:xfrm>
            <a:off x="0" y="530353"/>
            <a:ext cx="12192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MCS motion has 2 components (</a:t>
            </a:r>
            <a:r>
              <a:rPr b="1" lang="en-US" u="sng">
                <a:solidFill>
                  <a:schemeClr val="accent1"/>
                </a:solidFill>
              </a:rPr>
              <a:t>Advection</a:t>
            </a:r>
            <a:r>
              <a:rPr lang="en-US"/>
              <a:t> and </a:t>
            </a:r>
            <a:r>
              <a:rPr b="1" lang="en-US" u="sng">
                <a:solidFill>
                  <a:schemeClr val="accent2"/>
                </a:solidFill>
              </a:rPr>
              <a:t>Propagation</a:t>
            </a:r>
            <a:r>
              <a:rPr lang="en-US"/>
              <a:t>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34932c3bc03_0_1133"/>
          <p:cNvSpPr txBox="1"/>
          <p:nvPr>
            <p:ph type="title"/>
          </p:nvPr>
        </p:nvSpPr>
        <p:spPr>
          <a:xfrm>
            <a:off x="838200" y="1"/>
            <a:ext cx="105156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3600"/>
              <a:t>MCS Forward Motion</a:t>
            </a:r>
            <a:endParaRPr b="1" sz="3600"/>
          </a:p>
        </p:txBody>
      </p:sp>
      <p:sp>
        <p:nvSpPr>
          <p:cNvPr id="748" name="Google Shape;748;g34932c3bc03_0_1133"/>
          <p:cNvSpPr txBox="1"/>
          <p:nvPr>
            <p:ph idx="1" type="body"/>
          </p:nvPr>
        </p:nvSpPr>
        <p:spPr>
          <a:xfrm>
            <a:off x="0" y="530353"/>
            <a:ext cx="12192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MCS motion has 2 components (</a:t>
            </a:r>
            <a:r>
              <a:rPr b="1" lang="en-US" u="sng">
                <a:solidFill>
                  <a:schemeClr val="accent1"/>
                </a:solidFill>
              </a:rPr>
              <a:t>Advection</a:t>
            </a:r>
            <a:r>
              <a:rPr lang="en-US"/>
              <a:t> and </a:t>
            </a:r>
            <a:r>
              <a:rPr b="1" lang="en-US" u="sng">
                <a:solidFill>
                  <a:schemeClr val="accent2"/>
                </a:solidFill>
              </a:rPr>
              <a:t>Propagation</a:t>
            </a:r>
            <a:r>
              <a:rPr lang="en-US"/>
              <a:t>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The </a:t>
            </a:r>
            <a:r>
              <a:rPr b="1" lang="en-US" u="sng">
                <a:solidFill>
                  <a:schemeClr val="accent1"/>
                </a:solidFill>
              </a:rPr>
              <a:t>Advection</a:t>
            </a:r>
            <a:r>
              <a:rPr lang="en-US"/>
              <a:t> and </a:t>
            </a:r>
            <a:r>
              <a:rPr b="1" lang="en-US" u="sng">
                <a:solidFill>
                  <a:schemeClr val="accent2"/>
                </a:solidFill>
              </a:rPr>
              <a:t>Propagation</a:t>
            </a:r>
            <a:r>
              <a:rPr lang="en-US"/>
              <a:t> components are both additive.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34932c3bc03_0_1138"/>
          <p:cNvSpPr txBox="1"/>
          <p:nvPr>
            <p:ph type="title"/>
          </p:nvPr>
        </p:nvSpPr>
        <p:spPr>
          <a:xfrm>
            <a:off x="838200" y="1"/>
            <a:ext cx="105156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3600"/>
              <a:t>MCS Forward Motion</a:t>
            </a:r>
            <a:endParaRPr b="1" sz="3600"/>
          </a:p>
        </p:txBody>
      </p:sp>
      <p:sp>
        <p:nvSpPr>
          <p:cNvPr id="754" name="Google Shape;754;g34932c3bc03_0_1138"/>
          <p:cNvSpPr txBox="1"/>
          <p:nvPr>
            <p:ph idx="1" type="body"/>
          </p:nvPr>
        </p:nvSpPr>
        <p:spPr>
          <a:xfrm>
            <a:off x="0" y="530353"/>
            <a:ext cx="12192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MCS motion has 2 components (</a:t>
            </a:r>
            <a:r>
              <a:rPr b="1" lang="en-US" u="sng">
                <a:solidFill>
                  <a:schemeClr val="accent1"/>
                </a:solidFill>
              </a:rPr>
              <a:t>Advection</a:t>
            </a:r>
            <a:r>
              <a:rPr lang="en-US"/>
              <a:t> and </a:t>
            </a:r>
            <a:r>
              <a:rPr b="1" lang="en-US" u="sng">
                <a:solidFill>
                  <a:schemeClr val="accent2"/>
                </a:solidFill>
              </a:rPr>
              <a:t>Propagation</a:t>
            </a:r>
            <a:r>
              <a:rPr lang="en-US"/>
              <a:t>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The </a:t>
            </a:r>
            <a:r>
              <a:rPr b="1" lang="en-US" u="sng">
                <a:solidFill>
                  <a:schemeClr val="accent1"/>
                </a:solidFill>
              </a:rPr>
              <a:t>Advection</a:t>
            </a:r>
            <a:r>
              <a:rPr lang="en-US"/>
              <a:t> and </a:t>
            </a:r>
            <a:r>
              <a:rPr b="1" lang="en-US" u="sng">
                <a:solidFill>
                  <a:schemeClr val="accent2"/>
                </a:solidFill>
              </a:rPr>
              <a:t>Propagation</a:t>
            </a:r>
            <a:r>
              <a:rPr lang="en-US"/>
              <a:t> components are both additive.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cxnSp>
        <p:nvCxnSpPr>
          <p:cNvPr id="755" name="Google Shape;755;g34932c3bc03_0_1138"/>
          <p:cNvCxnSpPr/>
          <p:nvPr/>
        </p:nvCxnSpPr>
        <p:spPr>
          <a:xfrm flipH="1" rot="10800000">
            <a:off x="275422" y="2291492"/>
            <a:ext cx="4233600" cy="25902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756" name="Google Shape;756;g34932c3bc03_0_1138"/>
          <p:cNvSpPr txBox="1"/>
          <p:nvPr/>
        </p:nvSpPr>
        <p:spPr>
          <a:xfrm rot="-1903944">
            <a:off x="1014197" y="2575722"/>
            <a:ext cx="1208093" cy="1108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6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CL</a:t>
            </a:r>
            <a:endParaRPr b="1" baseline="-25000" sz="6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34932c3bc03_0_1145"/>
          <p:cNvSpPr txBox="1"/>
          <p:nvPr>
            <p:ph type="title"/>
          </p:nvPr>
        </p:nvSpPr>
        <p:spPr>
          <a:xfrm>
            <a:off x="838200" y="1"/>
            <a:ext cx="105156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3600"/>
              <a:t>MCS Forward Motion</a:t>
            </a:r>
            <a:endParaRPr b="1" sz="3600"/>
          </a:p>
        </p:txBody>
      </p:sp>
      <p:sp>
        <p:nvSpPr>
          <p:cNvPr id="762" name="Google Shape;762;g34932c3bc03_0_1145"/>
          <p:cNvSpPr txBox="1"/>
          <p:nvPr>
            <p:ph idx="1" type="body"/>
          </p:nvPr>
        </p:nvSpPr>
        <p:spPr>
          <a:xfrm>
            <a:off x="0" y="530353"/>
            <a:ext cx="12192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MCS motion has 2 components (</a:t>
            </a:r>
            <a:r>
              <a:rPr b="1" lang="en-US" u="sng">
                <a:solidFill>
                  <a:schemeClr val="accent1"/>
                </a:solidFill>
              </a:rPr>
              <a:t>Advection</a:t>
            </a:r>
            <a:r>
              <a:rPr lang="en-US"/>
              <a:t> and </a:t>
            </a:r>
            <a:r>
              <a:rPr b="1" lang="en-US" u="sng">
                <a:solidFill>
                  <a:schemeClr val="accent2"/>
                </a:solidFill>
              </a:rPr>
              <a:t>Propagation</a:t>
            </a:r>
            <a:r>
              <a:rPr lang="en-US"/>
              <a:t>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The </a:t>
            </a:r>
            <a:r>
              <a:rPr b="1" lang="en-US" u="sng">
                <a:solidFill>
                  <a:schemeClr val="accent1"/>
                </a:solidFill>
              </a:rPr>
              <a:t>Advection</a:t>
            </a:r>
            <a:r>
              <a:rPr lang="en-US"/>
              <a:t> and </a:t>
            </a:r>
            <a:r>
              <a:rPr b="1" lang="en-US" u="sng">
                <a:solidFill>
                  <a:schemeClr val="accent2"/>
                </a:solidFill>
              </a:rPr>
              <a:t>Propagation</a:t>
            </a:r>
            <a:r>
              <a:rPr lang="en-US"/>
              <a:t> components are both additive.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cxnSp>
        <p:nvCxnSpPr>
          <p:cNvPr id="763" name="Google Shape;763;g34932c3bc03_0_1145"/>
          <p:cNvCxnSpPr/>
          <p:nvPr/>
        </p:nvCxnSpPr>
        <p:spPr>
          <a:xfrm flipH="1" rot="10800000">
            <a:off x="275422" y="2291492"/>
            <a:ext cx="4233600" cy="25902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764" name="Google Shape;764;g34932c3bc03_0_1145"/>
          <p:cNvSpPr txBox="1"/>
          <p:nvPr/>
        </p:nvSpPr>
        <p:spPr>
          <a:xfrm rot="-1903944">
            <a:off x="1014197" y="2575722"/>
            <a:ext cx="1208093" cy="1108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6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CL</a:t>
            </a:r>
            <a:endParaRPr b="1" baseline="-25000" sz="6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65" name="Google Shape;765;g34932c3bc03_0_1145"/>
          <p:cNvCxnSpPr/>
          <p:nvPr/>
        </p:nvCxnSpPr>
        <p:spPr>
          <a:xfrm flipH="1">
            <a:off x="3465682" y="2291507"/>
            <a:ext cx="1043400" cy="33162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766" name="Google Shape;766;g34932c3bc03_0_1145"/>
          <p:cNvSpPr txBox="1"/>
          <p:nvPr/>
        </p:nvSpPr>
        <p:spPr>
          <a:xfrm>
            <a:off x="3987432" y="3733397"/>
            <a:ext cx="1784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6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Prop</a:t>
            </a:r>
            <a:endParaRPr b="1" baseline="-25000" sz="66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34932c3bc03_0_1154"/>
          <p:cNvSpPr txBox="1"/>
          <p:nvPr>
            <p:ph type="title"/>
          </p:nvPr>
        </p:nvSpPr>
        <p:spPr>
          <a:xfrm>
            <a:off x="838200" y="1"/>
            <a:ext cx="105156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3600"/>
              <a:t>MCS Forward Motion</a:t>
            </a:r>
            <a:endParaRPr b="1" sz="3600"/>
          </a:p>
        </p:txBody>
      </p:sp>
      <p:sp>
        <p:nvSpPr>
          <p:cNvPr id="772" name="Google Shape;772;g34932c3bc03_0_1154"/>
          <p:cNvSpPr txBox="1"/>
          <p:nvPr>
            <p:ph idx="1" type="body"/>
          </p:nvPr>
        </p:nvSpPr>
        <p:spPr>
          <a:xfrm>
            <a:off x="0" y="530353"/>
            <a:ext cx="12192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MCS motion has 2 components (</a:t>
            </a:r>
            <a:r>
              <a:rPr b="1" lang="en-US" u="sng">
                <a:solidFill>
                  <a:schemeClr val="accent1"/>
                </a:solidFill>
              </a:rPr>
              <a:t>Advection</a:t>
            </a:r>
            <a:r>
              <a:rPr lang="en-US"/>
              <a:t> and </a:t>
            </a:r>
            <a:r>
              <a:rPr b="1" lang="en-US" u="sng">
                <a:solidFill>
                  <a:schemeClr val="accent2"/>
                </a:solidFill>
              </a:rPr>
              <a:t>Propagation</a:t>
            </a:r>
            <a:r>
              <a:rPr lang="en-US"/>
              <a:t>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The </a:t>
            </a:r>
            <a:r>
              <a:rPr b="1" lang="en-US" u="sng">
                <a:solidFill>
                  <a:schemeClr val="accent1"/>
                </a:solidFill>
              </a:rPr>
              <a:t>Advection</a:t>
            </a:r>
            <a:r>
              <a:rPr lang="en-US"/>
              <a:t> and </a:t>
            </a:r>
            <a:r>
              <a:rPr b="1" lang="en-US" u="sng">
                <a:solidFill>
                  <a:schemeClr val="accent2"/>
                </a:solidFill>
              </a:rPr>
              <a:t>Propagation</a:t>
            </a:r>
            <a:r>
              <a:rPr lang="en-US"/>
              <a:t> components are both additive.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cxnSp>
        <p:nvCxnSpPr>
          <p:cNvPr id="773" name="Google Shape;773;g34932c3bc03_0_1154"/>
          <p:cNvCxnSpPr/>
          <p:nvPr/>
        </p:nvCxnSpPr>
        <p:spPr>
          <a:xfrm flipH="1" rot="10800000">
            <a:off x="275422" y="2291492"/>
            <a:ext cx="4233600" cy="25902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774" name="Google Shape;774;g34932c3bc03_0_1154"/>
          <p:cNvSpPr txBox="1"/>
          <p:nvPr/>
        </p:nvSpPr>
        <p:spPr>
          <a:xfrm rot="-1903944">
            <a:off x="1014197" y="2575722"/>
            <a:ext cx="1208093" cy="1108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6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CL</a:t>
            </a:r>
            <a:endParaRPr b="1" baseline="-25000" sz="6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75" name="Google Shape;775;g34932c3bc03_0_1154"/>
          <p:cNvCxnSpPr/>
          <p:nvPr/>
        </p:nvCxnSpPr>
        <p:spPr>
          <a:xfrm flipH="1">
            <a:off x="3465682" y="2291507"/>
            <a:ext cx="1043400" cy="33162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776" name="Google Shape;776;g34932c3bc03_0_1154"/>
          <p:cNvSpPr txBox="1"/>
          <p:nvPr/>
        </p:nvSpPr>
        <p:spPr>
          <a:xfrm>
            <a:off x="3987432" y="3733397"/>
            <a:ext cx="1784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6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Prop</a:t>
            </a:r>
            <a:endParaRPr b="1" baseline="-25000" sz="66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77" name="Google Shape;777;g34932c3bc03_0_1154"/>
          <p:cNvCxnSpPr/>
          <p:nvPr/>
        </p:nvCxnSpPr>
        <p:spPr>
          <a:xfrm>
            <a:off x="265812" y="4922154"/>
            <a:ext cx="3200100" cy="6855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778" name="Google Shape;778;g34932c3bc03_0_1154"/>
          <p:cNvSpPr txBox="1"/>
          <p:nvPr/>
        </p:nvSpPr>
        <p:spPr>
          <a:xfrm rot="754039">
            <a:off x="861430" y="5256607"/>
            <a:ext cx="1742755" cy="11080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MCS</a:t>
            </a:r>
            <a:endParaRPr b="1" baseline="-25000" sz="6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34932c3bc03_0_1165"/>
          <p:cNvSpPr txBox="1"/>
          <p:nvPr>
            <p:ph type="title"/>
          </p:nvPr>
        </p:nvSpPr>
        <p:spPr>
          <a:xfrm>
            <a:off x="838200" y="1"/>
            <a:ext cx="105156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3600"/>
              <a:t>MCS Forward Motion</a:t>
            </a:r>
            <a:endParaRPr b="1" sz="3600"/>
          </a:p>
        </p:txBody>
      </p:sp>
      <p:sp>
        <p:nvSpPr>
          <p:cNvPr id="784" name="Google Shape;784;g34932c3bc03_0_1165"/>
          <p:cNvSpPr txBox="1"/>
          <p:nvPr>
            <p:ph idx="1" type="body"/>
          </p:nvPr>
        </p:nvSpPr>
        <p:spPr>
          <a:xfrm>
            <a:off x="0" y="530353"/>
            <a:ext cx="12192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MCS motion has 2 components (</a:t>
            </a:r>
            <a:r>
              <a:rPr b="1" lang="en-US" u="sng">
                <a:solidFill>
                  <a:schemeClr val="accent1"/>
                </a:solidFill>
              </a:rPr>
              <a:t>Advection</a:t>
            </a:r>
            <a:r>
              <a:rPr lang="en-US"/>
              <a:t> and </a:t>
            </a:r>
            <a:r>
              <a:rPr b="1" lang="en-US" u="sng">
                <a:solidFill>
                  <a:schemeClr val="accent2"/>
                </a:solidFill>
              </a:rPr>
              <a:t>Propagation</a:t>
            </a:r>
            <a:r>
              <a:rPr lang="en-US"/>
              <a:t>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The </a:t>
            </a:r>
            <a:r>
              <a:rPr b="1" lang="en-US" u="sng">
                <a:solidFill>
                  <a:schemeClr val="accent1"/>
                </a:solidFill>
              </a:rPr>
              <a:t>Advection</a:t>
            </a:r>
            <a:r>
              <a:rPr lang="en-US"/>
              <a:t> and </a:t>
            </a:r>
            <a:r>
              <a:rPr b="1" lang="en-US" u="sng">
                <a:solidFill>
                  <a:schemeClr val="accent2"/>
                </a:solidFill>
              </a:rPr>
              <a:t>Propagation</a:t>
            </a:r>
            <a:r>
              <a:rPr lang="en-US"/>
              <a:t> components are both additive.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cxnSp>
        <p:nvCxnSpPr>
          <p:cNvPr id="785" name="Google Shape;785;g34932c3bc03_0_1165"/>
          <p:cNvCxnSpPr/>
          <p:nvPr/>
        </p:nvCxnSpPr>
        <p:spPr>
          <a:xfrm flipH="1" rot="10800000">
            <a:off x="275422" y="2291492"/>
            <a:ext cx="4233600" cy="25902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786" name="Google Shape;786;g34932c3bc03_0_1165"/>
          <p:cNvSpPr txBox="1"/>
          <p:nvPr/>
        </p:nvSpPr>
        <p:spPr>
          <a:xfrm rot="-1903944">
            <a:off x="1014197" y="2575722"/>
            <a:ext cx="1208093" cy="1108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6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CL</a:t>
            </a:r>
            <a:endParaRPr b="1" baseline="-25000" sz="6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87" name="Google Shape;787;g34932c3bc03_0_1165"/>
          <p:cNvCxnSpPr/>
          <p:nvPr/>
        </p:nvCxnSpPr>
        <p:spPr>
          <a:xfrm flipH="1">
            <a:off x="3465682" y="2291507"/>
            <a:ext cx="1043400" cy="33162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788" name="Google Shape;788;g34932c3bc03_0_1165"/>
          <p:cNvSpPr txBox="1"/>
          <p:nvPr/>
        </p:nvSpPr>
        <p:spPr>
          <a:xfrm>
            <a:off x="3987432" y="3733397"/>
            <a:ext cx="1784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6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Prop</a:t>
            </a:r>
            <a:endParaRPr b="1" baseline="-25000" sz="66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89" name="Google Shape;789;g34932c3bc03_0_1165"/>
          <p:cNvCxnSpPr/>
          <p:nvPr/>
        </p:nvCxnSpPr>
        <p:spPr>
          <a:xfrm>
            <a:off x="265812" y="4922154"/>
            <a:ext cx="3200100" cy="6855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790" name="Google Shape;790;g34932c3bc03_0_1165"/>
          <p:cNvSpPr txBox="1"/>
          <p:nvPr/>
        </p:nvSpPr>
        <p:spPr>
          <a:xfrm rot="754039">
            <a:off x="861430" y="5256607"/>
            <a:ext cx="1742755" cy="11080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MCS</a:t>
            </a:r>
            <a:endParaRPr b="1" baseline="-25000" sz="6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1" name="Google Shape;791;g34932c3bc03_0_1165"/>
          <p:cNvSpPr txBox="1"/>
          <p:nvPr/>
        </p:nvSpPr>
        <p:spPr>
          <a:xfrm>
            <a:off x="5905040" y="2909374"/>
            <a:ext cx="5844900" cy="895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792" name="Google Shape;792;g34932c3bc03_0_1165"/>
          <p:cNvSpPr txBox="1"/>
          <p:nvPr/>
        </p:nvSpPr>
        <p:spPr>
          <a:xfrm>
            <a:off x="5919235" y="5312422"/>
            <a:ext cx="5434500" cy="8892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793" name="Google Shape;793;g34932c3bc03_0_1165"/>
          <p:cNvSpPr txBox="1"/>
          <p:nvPr/>
        </p:nvSpPr>
        <p:spPr>
          <a:xfrm>
            <a:off x="8385654" y="4165199"/>
            <a:ext cx="883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</a:t>
            </a:r>
            <a:endParaRPr b="1"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34932c3bc03_0_1179"/>
          <p:cNvSpPr txBox="1"/>
          <p:nvPr>
            <p:ph idx="1" type="body"/>
          </p:nvPr>
        </p:nvSpPr>
        <p:spPr>
          <a:xfrm>
            <a:off x="0" y="530353"/>
            <a:ext cx="12192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799" name="Google Shape;799;g34932c3bc03_0_1179"/>
          <p:cNvSpPr txBox="1"/>
          <p:nvPr>
            <p:ph type="title"/>
          </p:nvPr>
        </p:nvSpPr>
        <p:spPr>
          <a:xfrm>
            <a:off x="838200" y="0"/>
            <a:ext cx="10515600" cy="53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lang="en-US" sz="4000"/>
              <a:t>V</a:t>
            </a:r>
            <a:r>
              <a:rPr b="1" baseline="-25000" lang="en-US" sz="4000"/>
              <a:t>MCS</a:t>
            </a:r>
            <a:r>
              <a:rPr b="1" lang="en-US" sz="4000"/>
              <a:t> Magnitude and Direction</a:t>
            </a:r>
            <a:endParaRPr b="1" sz="4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6"/>
          <p:cNvSpPr txBox="1"/>
          <p:nvPr>
            <p:ph idx="1" type="body"/>
          </p:nvPr>
        </p:nvSpPr>
        <p:spPr>
          <a:xfrm>
            <a:off x="0" y="597694"/>
            <a:ext cx="12119955" cy="62603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Parker and Johnson (2000): MCS defined as convective phenomenon where Coriolis acceleration is the same order of magnitude as all other terms in Navier-Stokes equations of motion.</a:t>
            </a:r>
            <a:endParaRPr/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aseline="30000" sz="1800"/>
          </a:p>
        </p:txBody>
      </p:sp>
      <p:sp>
        <p:nvSpPr>
          <p:cNvPr id="269" name="Google Shape;269;p6"/>
          <p:cNvSpPr txBox="1"/>
          <p:nvPr/>
        </p:nvSpPr>
        <p:spPr>
          <a:xfrm>
            <a:off x="4596937" y="2199808"/>
            <a:ext cx="2295500" cy="57355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270" name="Google Shape;270;p6"/>
          <p:cNvSpPr txBox="1"/>
          <p:nvPr>
            <p:ph type="title"/>
          </p:nvPr>
        </p:nvSpPr>
        <p:spPr>
          <a:xfrm>
            <a:off x="0" y="-6508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 sz="3200"/>
              <a:t>MCSs on the spatial and temporal spectrum</a:t>
            </a:r>
            <a:endParaRPr b="1" sz="3200"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34932c3bc03_0_2043"/>
          <p:cNvSpPr txBox="1"/>
          <p:nvPr>
            <p:ph idx="1" type="body"/>
          </p:nvPr>
        </p:nvSpPr>
        <p:spPr>
          <a:xfrm>
            <a:off x="0" y="530353"/>
            <a:ext cx="12192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805" name="Google Shape;805;g34932c3bc03_0_2043"/>
          <p:cNvSpPr txBox="1"/>
          <p:nvPr>
            <p:ph type="title"/>
          </p:nvPr>
        </p:nvSpPr>
        <p:spPr>
          <a:xfrm>
            <a:off x="838200" y="0"/>
            <a:ext cx="10515600" cy="53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lang="en-US" sz="4000"/>
              <a:t>V</a:t>
            </a:r>
            <a:r>
              <a:rPr b="1" baseline="-25000" lang="en-US" sz="4000"/>
              <a:t>MCS</a:t>
            </a:r>
            <a:r>
              <a:rPr b="1" lang="en-US" sz="4000"/>
              <a:t> Magnitude and Direction</a:t>
            </a:r>
            <a:endParaRPr b="1" sz="4000"/>
          </a:p>
        </p:txBody>
      </p:sp>
      <p:cxnSp>
        <p:nvCxnSpPr>
          <p:cNvPr id="806" name="Google Shape;806;g34932c3bc03_0_2043"/>
          <p:cNvCxnSpPr/>
          <p:nvPr/>
        </p:nvCxnSpPr>
        <p:spPr>
          <a:xfrm flipH="1" rot="10800000">
            <a:off x="207237" y="847749"/>
            <a:ext cx="4233600" cy="25902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807" name="Google Shape;807;g34932c3bc03_0_2043"/>
          <p:cNvSpPr txBox="1"/>
          <p:nvPr/>
        </p:nvSpPr>
        <p:spPr>
          <a:xfrm rot="-1903944">
            <a:off x="946012" y="1131979"/>
            <a:ext cx="1208093" cy="1108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6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CL</a:t>
            </a:r>
            <a:endParaRPr b="1" baseline="-25000" sz="6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08" name="Google Shape;808;g34932c3bc03_0_2043"/>
          <p:cNvCxnSpPr/>
          <p:nvPr/>
        </p:nvCxnSpPr>
        <p:spPr>
          <a:xfrm flipH="1">
            <a:off x="3397497" y="847764"/>
            <a:ext cx="1043400" cy="33162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809" name="Google Shape;809;g34932c3bc03_0_2043"/>
          <p:cNvSpPr txBox="1"/>
          <p:nvPr/>
        </p:nvSpPr>
        <p:spPr>
          <a:xfrm>
            <a:off x="3919247" y="2289654"/>
            <a:ext cx="1784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6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Prop</a:t>
            </a:r>
            <a:endParaRPr b="1" baseline="-25000" sz="66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10" name="Google Shape;810;g34932c3bc03_0_2043"/>
          <p:cNvCxnSpPr/>
          <p:nvPr/>
        </p:nvCxnSpPr>
        <p:spPr>
          <a:xfrm>
            <a:off x="197627" y="3478411"/>
            <a:ext cx="3200100" cy="6855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811" name="Google Shape;811;g34932c3bc03_0_2043"/>
          <p:cNvSpPr txBox="1"/>
          <p:nvPr/>
        </p:nvSpPr>
        <p:spPr>
          <a:xfrm rot="754039">
            <a:off x="793245" y="3812864"/>
            <a:ext cx="1742755" cy="11080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MCS</a:t>
            </a:r>
            <a:endParaRPr b="1" baseline="-25000" sz="6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34932c3bc03_0_2169"/>
          <p:cNvSpPr txBox="1"/>
          <p:nvPr>
            <p:ph idx="1" type="body"/>
          </p:nvPr>
        </p:nvSpPr>
        <p:spPr>
          <a:xfrm>
            <a:off x="0" y="530353"/>
            <a:ext cx="12192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817" name="Google Shape;817;g34932c3bc03_0_2169"/>
          <p:cNvSpPr txBox="1"/>
          <p:nvPr>
            <p:ph type="title"/>
          </p:nvPr>
        </p:nvSpPr>
        <p:spPr>
          <a:xfrm>
            <a:off x="838200" y="0"/>
            <a:ext cx="10515600" cy="53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lang="en-US" sz="4000"/>
              <a:t>V</a:t>
            </a:r>
            <a:r>
              <a:rPr b="1" baseline="-25000" lang="en-US" sz="4000"/>
              <a:t>MCS</a:t>
            </a:r>
            <a:r>
              <a:rPr b="1" lang="en-US" sz="4000"/>
              <a:t> Magnitude and Direction</a:t>
            </a:r>
            <a:endParaRPr b="1" sz="4000"/>
          </a:p>
        </p:txBody>
      </p:sp>
      <p:cxnSp>
        <p:nvCxnSpPr>
          <p:cNvPr id="818" name="Google Shape;818;g34932c3bc03_0_2169"/>
          <p:cNvCxnSpPr/>
          <p:nvPr/>
        </p:nvCxnSpPr>
        <p:spPr>
          <a:xfrm flipH="1" rot="10800000">
            <a:off x="207237" y="847749"/>
            <a:ext cx="4233600" cy="25902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819" name="Google Shape;819;g34932c3bc03_0_2169"/>
          <p:cNvSpPr txBox="1"/>
          <p:nvPr/>
        </p:nvSpPr>
        <p:spPr>
          <a:xfrm rot="-1903944">
            <a:off x="946012" y="1131979"/>
            <a:ext cx="1208093" cy="1108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6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CL</a:t>
            </a:r>
            <a:endParaRPr b="1" baseline="-25000" sz="6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20" name="Google Shape;820;g34932c3bc03_0_2169"/>
          <p:cNvCxnSpPr/>
          <p:nvPr/>
        </p:nvCxnSpPr>
        <p:spPr>
          <a:xfrm flipH="1">
            <a:off x="3397497" y="847764"/>
            <a:ext cx="1043400" cy="33162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821" name="Google Shape;821;g34932c3bc03_0_2169"/>
          <p:cNvSpPr txBox="1"/>
          <p:nvPr/>
        </p:nvSpPr>
        <p:spPr>
          <a:xfrm>
            <a:off x="3919247" y="2289654"/>
            <a:ext cx="1784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6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Prop</a:t>
            </a:r>
            <a:endParaRPr b="1" baseline="-25000" sz="66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22" name="Google Shape;822;g34932c3bc03_0_2169"/>
          <p:cNvCxnSpPr/>
          <p:nvPr/>
        </p:nvCxnSpPr>
        <p:spPr>
          <a:xfrm>
            <a:off x="197627" y="3478411"/>
            <a:ext cx="3200100" cy="6855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823" name="Google Shape;823;g34932c3bc03_0_2169"/>
          <p:cNvSpPr txBox="1"/>
          <p:nvPr/>
        </p:nvSpPr>
        <p:spPr>
          <a:xfrm rot="754039">
            <a:off x="793245" y="3812864"/>
            <a:ext cx="1742755" cy="11080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MCS</a:t>
            </a:r>
            <a:endParaRPr b="1" baseline="-25000" sz="6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4" name="Google Shape;824;g34932c3bc03_0_2169"/>
          <p:cNvSpPr txBox="1"/>
          <p:nvPr/>
        </p:nvSpPr>
        <p:spPr>
          <a:xfrm>
            <a:off x="832968" y="2888955"/>
            <a:ext cx="522000" cy="677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825" name="Google Shape;825;g34932c3bc03_0_2169"/>
          <p:cNvSpPr/>
          <p:nvPr/>
        </p:nvSpPr>
        <p:spPr>
          <a:xfrm rot="2071893">
            <a:off x="183349" y="3230905"/>
            <a:ext cx="538228" cy="33868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6" name="Google Shape;826;g34932c3bc03_0_2169"/>
          <p:cNvSpPr txBox="1"/>
          <p:nvPr/>
        </p:nvSpPr>
        <p:spPr>
          <a:xfrm>
            <a:off x="3688158" y="1231375"/>
            <a:ext cx="462300" cy="6771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827" name="Google Shape;827;g34932c3bc03_0_2169"/>
          <p:cNvSpPr/>
          <p:nvPr/>
        </p:nvSpPr>
        <p:spPr>
          <a:xfrm rot="10800000">
            <a:off x="3981397" y="995831"/>
            <a:ext cx="538200" cy="3387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34932c3bc03_0_2154"/>
          <p:cNvSpPr txBox="1"/>
          <p:nvPr>
            <p:ph idx="1" type="body"/>
          </p:nvPr>
        </p:nvSpPr>
        <p:spPr>
          <a:xfrm>
            <a:off x="0" y="530353"/>
            <a:ext cx="12192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833" name="Google Shape;833;g34932c3bc03_0_2154"/>
          <p:cNvSpPr txBox="1"/>
          <p:nvPr>
            <p:ph type="title"/>
          </p:nvPr>
        </p:nvSpPr>
        <p:spPr>
          <a:xfrm>
            <a:off x="838200" y="0"/>
            <a:ext cx="10515600" cy="53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lang="en-US" sz="4000"/>
              <a:t>V</a:t>
            </a:r>
            <a:r>
              <a:rPr b="1" baseline="-25000" lang="en-US" sz="4000"/>
              <a:t>MCS</a:t>
            </a:r>
            <a:r>
              <a:rPr b="1" lang="en-US" sz="4000"/>
              <a:t> Magnitude and Direction</a:t>
            </a:r>
            <a:endParaRPr b="1" sz="4000"/>
          </a:p>
        </p:txBody>
      </p:sp>
      <p:sp>
        <p:nvSpPr>
          <p:cNvPr id="834" name="Google Shape;834;g34932c3bc03_0_2154"/>
          <p:cNvSpPr txBox="1"/>
          <p:nvPr/>
        </p:nvSpPr>
        <p:spPr>
          <a:xfrm>
            <a:off x="5906434" y="874653"/>
            <a:ext cx="63582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can find the speed and direction of the MCS motion vector using trigonometry.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35" name="Google Shape;835;g34932c3bc03_0_2154"/>
          <p:cNvCxnSpPr/>
          <p:nvPr/>
        </p:nvCxnSpPr>
        <p:spPr>
          <a:xfrm flipH="1" rot="10800000">
            <a:off x="207237" y="847749"/>
            <a:ext cx="4233600" cy="25902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836" name="Google Shape;836;g34932c3bc03_0_2154"/>
          <p:cNvSpPr txBox="1"/>
          <p:nvPr/>
        </p:nvSpPr>
        <p:spPr>
          <a:xfrm rot="-1903944">
            <a:off x="946012" y="1131979"/>
            <a:ext cx="1208093" cy="1108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6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CL</a:t>
            </a:r>
            <a:endParaRPr b="1" baseline="-25000" sz="6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37" name="Google Shape;837;g34932c3bc03_0_2154"/>
          <p:cNvCxnSpPr/>
          <p:nvPr/>
        </p:nvCxnSpPr>
        <p:spPr>
          <a:xfrm flipH="1">
            <a:off x="3397497" y="847764"/>
            <a:ext cx="1043400" cy="33162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838" name="Google Shape;838;g34932c3bc03_0_2154"/>
          <p:cNvSpPr txBox="1"/>
          <p:nvPr/>
        </p:nvSpPr>
        <p:spPr>
          <a:xfrm>
            <a:off x="3919247" y="2289654"/>
            <a:ext cx="1784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6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Prop</a:t>
            </a:r>
            <a:endParaRPr b="1" baseline="-25000" sz="66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39" name="Google Shape;839;g34932c3bc03_0_2154"/>
          <p:cNvCxnSpPr/>
          <p:nvPr/>
        </p:nvCxnSpPr>
        <p:spPr>
          <a:xfrm>
            <a:off x="197627" y="3478411"/>
            <a:ext cx="3200100" cy="6855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840" name="Google Shape;840;g34932c3bc03_0_2154"/>
          <p:cNvSpPr txBox="1"/>
          <p:nvPr/>
        </p:nvSpPr>
        <p:spPr>
          <a:xfrm rot="754039">
            <a:off x="793245" y="3812864"/>
            <a:ext cx="1742755" cy="11080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MCS</a:t>
            </a:r>
            <a:endParaRPr b="1" baseline="-25000" sz="6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1" name="Google Shape;841;g34932c3bc03_0_2154"/>
          <p:cNvSpPr txBox="1"/>
          <p:nvPr/>
        </p:nvSpPr>
        <p:spPr>
          <a:xfrm>
            <a:off x="832968" y="2888955"/>
            <a:ext cx="522000" cy="677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842" name="Google Shape;842;g34932c3bc03_0_2154"/>
          <p:cNvSpPr/>
          <p:nvPr/>
        </p:nvSpPr>
        <p:spPr>
          <a:xfrm rot="2071893">
            <a:off x="183349" y="3230905"/>
            <a:ext cx="538228" cy="33868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3" name="Google Shape;843;g34932c3bc03_0_2154"/>
          <p:cNvSpPr txBox="1"/>
          <p:nvPr/>
        </p:nvSpPr>
        <p:spPr>
          <a:xfrm>
            <a:off x="3688158" y="1231375"/>
            <a:ext cx="462300" cy="6771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844" name="Google Shape;844;g34932c3bc03_0_2154"/>
          <p:cNvSpPr/>
          <p:nvPr/>
        </p:nvSpPr>
        <p:spPr>
          <a:xfrm rot="10800000">
            <a:off x="3981397" y="995831"/>
            <a:ext cx="538200" cy="3387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34932c3bc03_0_2139"/>
          <p:cNvSpPr txBox="1"/>
          <p:nvPr>
            <p:ph idx="1" type="body"/>
          </p:nvPr>
        </p:nvSpPr>
        <p:spPr>
          <a:xfrm>
            <a:off x="0" y="530353"/>
            <a:ext cx="12192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850" name="Google Shape;850;g34932c3bc03_0_2139"/>
          <p:cNvSpPr txBox="1"/>
          <p:nvPr>
            <p:ph type="title"/>
          </p:nvPr>
        </p:nvSpPr>
        <p:spPr>
          <a:xfrm>
            <a:off x="838200" y="0"/>
            <a:ext cx="10515600" cy="53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lang="en-US" sz="4000"/>
              <a:t>V</a:t>
            </a:r>
            <a:r>
              <a:rPr b="1" baseline="-25000" lang="en-US" sz="4000"/>
              <a:t>MCS</a:t>
            </a:r>
            <a:r>
              <a:rPr b="1" lang="en-US" sz="4000"/>
              <a:t> Magnitude and Direction</a:t>
            </a:r>
            <a:endParaRPr b="1" sz="4000"/>
          </a:p>
        </p:txBody>
      </p:sp>
      <p:sp>
        <p:nvSpPr>
          <p:cNvPr id="851" name="Google Shape;851;g34932c3bc03_0_2139"/>
          <p:cNvSpPr txBox="1"/>
          <p:nvPr/>
        </p:nvSpPr>
        <p:spPr>
          <a:xfrm>
            <a:off x="5906434" y="874653"/>
            <a:ext cx="63582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can find the speed and direction of the MCS motion vector using trigonometry.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However, these calculations are sensitive to the depth of the cloud layer of the mean wind, and the inflow layer available to the MCS, which can influence propagation.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52" name="Google Shape;852;g34932c3bc03_0_2139"/>
          <p:cNvCxnSpPr/>
          <p:nvPr/>
        </p:nvCxnSpPr>
        <p:spPr>
          <a:xfrm flipH="1" rot="10800000">
            <a:off x="207237" y="847749"/>
            <a:ext cx="4233600" cy="25902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853" name="Google Shape;853;g34932c3bc03_0_2139"/>
          <p:cNvSpPr txBox="1"/>
          <p:nvPr/>
        </p:nvSpPr>
        <p:spPr>
          <a:xfrm rot="-1903944">
            <a:off x="946012" y="1131979"/>
            <a:ext cx="1208093" cy="1108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6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CL</a:t>
            </a:r>
            <a:endParaRPr b="1" baseline="-25000" sz="6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54" name="Google Shape;854;g34932c3bc03_0_2139"/>
          <p:cNvCxnSpPr/>
          <p:nvPr/>
        </p:nvCxnSpPr>
        <p:spPr>
          <a:xfrm flipH="1">
            <a:off x="3397497" y="847764"/>
            <a:ext cx="1043400" cy="33162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855" name="Google Shape;855;g34932c3bc03_0_2139"/>
          <p:cNvSpPr txBox="1"/>
          <p:nvPr/>
        </p:nvSpPr>
        <p:spPr>
          <a:xfrm>
            <a:off x="3919247" y="2289654"/>
            <a:ext cx="1784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6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Prop</a:t>
            </a:r>
            <a:endParaRPr b="1" baseline="-25000" sz="66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56" name="Google Shape;856;g34932c3bc03_0_2139"/>
          <p:cNvCxnSpPr/>
          <p:nvPr/>
        </p:nvCxnSpPr>
        <p:spPr>
          <a:xfrm>
            <a:off x="197627" y="3478411"/>
            <a:ext cx="3200100" cy="6855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857" name="Google Shape;857;g34932c3bc03_0_2139"/>
          <p:cNvSpPr txBox="1"/>
          <p:nvPr/>
        </p:nvSpPr>
        <p:spPr>
          <a:xfrm rot="754039">
            <a:off x="793245" y="3812864"/>
            <a:ext cx="1742755" cy="11080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MCS</a:t>
            </a:r>
            <a:endParaRPr b="1" baseline="-25000" sz="6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8" name="Google Shape;858;g34932c3bc03_0_2139"/>
          <p:cNvSpPr txBox="1"/>
          <p:nvPr/>
        </p:nvSpPr>
        <p:spPr>
          <a:xfrm>
            <a:off x="832968" y="2888955"/>
            <a:ext cx="522000" cy="677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859" name="Google Shape;859;g34932c3bc03_0_2139"/>
          <p:cNvSpPr/>
          <p:nvPr/>
        </p:nvSpPr>
        <p:spPr>
          <a:xfrm rot="2071893">
            <a:off x="183349" y="3230905"/>
            <a:ext cx="538228" cy="33868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0" name="Google Shape;860;g34932c3bc03_0_2139"/>
          <p:cNvSpPr txBox="1"/>
          <p:nvPr/>
        </p:nvSpPr>
        <p:spPr>
          <a:xfrm>
            <a:off x="3688158" y="1231375"/>
            <a:ext cx="462300" cy="6771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861" name="Google Shape;861;g34932c3bc03_0_2139"/>
          <p:cNvSpPr/>
          <p:nvPr/>
        </p:nvSpPr>
        <p:spPr>
          <a:xfrm rot="10800000">
            <a:off x="3981397" y="995831"/>
            <a:ext cx="538200" cy="3387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34932c3bc03_0_2123"/>
          <p:cNvSpPr txBox="1"/>
          <p:nvPr>
            <p:ph idx="1" type="body"/>
          </p:nvPr>
        </p:nvSpPr>
        <p:spPr>
          <a:xfrm>
            <a:off x="0" y="530353"/>
            <a:ext cx="12192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867" name="Google Shape;867;g34932c3bc03_0_2123"/>
          <p:cNvSpPr txBox="1"/>
          <p:nvPr>
            <p:ph type="title"/>
          </p:nvPr>
        </p:nvSpPr>
        <p:spPr>
          <a:xfrm>
            <a:off x="838200" y="0"/>
            <a:ext cx="10515600" cy="53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lang="en-US" sz="4000"/>
              <a:t>V</a:t>
            </a:r>
            <a:r>
              <a:rPr b="1" baseline="-25000" lang="en-US" sz="4000"/>
              <a:t>MCS</a:t>
            </a:r>
            <a:r>
              <a:rPr b="1" lang="en-US" sz="4000"/>
              <a:t> Magnitude and Direction</a:t>
            </a:r>
            <a:endParaRPr b="1" sz="4000"/>
          </a:p>
        </p:txBody>
      </p:sp>
      <p:sp>
        <p:nvSpPr>
          <p:cNvPr id="868" name="Google Shape;868;g34932c3bc03_0_2123"/>
          <p:cNvSpPr txBox="1"/>
          <p:nvPr/>
        </p:nvSpPr>
        <p:spPr>
          <a:xfrm>
            <a:off x="6336041" y="3532676"/>
            <a:ext cx="5637600" cy="11637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869" name="Google Shape;869;g34932c3bc03_0_2123"/>
          <p:cNvSpPr txBox="1"/>
          <p:nvPr/>
        </p:nvSpPr>
        <p:spPr>
          <a:xfrm>
            <a:off x="5906434" y="874653"/>
            <a:ext cx="63582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can find the speed and direction of the MCS motion vector using trigonometry.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However, these calculations are sensitive to the depth of the cloud layer of the mean wind, and the inflow layer available to the MCS, which can influence propagation.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70" name="Google Shape;870;g34932c3bc03_0_2123"/>
          <p:cNvCxnSpPr/>
          <p:nvPr/>
        </p:nvCxnSpPr>
        <p:spPr>
          <a:xfrm flipH="1" rot="10800000">
            <a:off x="207237" y="847749"/>
            <a:ext cx="4233600" cy="25902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871" name="Google Shape;871;g34932c3bc03_0_2123"/>
          <p:cNvSpPr txBox="1"/>
          <p:nvPr/>
        </p:nvSpPr>
        <p:spPr>
          <a:xfrm rot="-1903944">
            <a:off x="946012" y="1131979"/>
            <a:ext cx="1208093" cy="1108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6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CL</a:t>
            </a:r>
            <a:endParaRPr b="1" baseline="-25000" sz="6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72" name="Google Shape;872;g34932c3bc03_0_2123"/>
          <p:cNvCxnSpPr/>
          <p:nvPr/>
        </p:nvCxnSpPr>
        <p:spPr>
          <a:xfrm flipH="1">
            <a:off x="3397497" y="847764"/>
            <a:ext cx="1043400" cy="33162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873" name="Google Shape;873;g34932c3bc03_0_2123"/>
          <p:cNvSpPr txBox="1"/>
          <p:nvPr/>
        </p:nvSpPr>
        <p:spPr>
          <a:xfrm>
            <a:off x="3919247" y="2289654"/>
            <a:ext cx="1784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6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Prop</a:t>
            </a:r>
            <a:endParaRPr b="1" baseline="-25000" sz="66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74" name="Google Shape;874;g34932c3bc03_0_2123"/>
          <p:cNvCxnSpPr/>
          <p:nvPr/>
        </p:nvCxnSpPr>
        <p:spPr>
          <a:xfrm>
            <a:off x="197627" y="3478411"/>
            <a:ext cx="3200100" cy="6855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875" name="Google Shape;875;g34932c3bc03_0_2123"/>
          <p:cNvSpPr txBox="1"/>
          <p:nvPr/>
        </p:nvSpPr>
        <p:spPr>
          <a:xfrm rot="754039">
            <a:off x="793245" y="3812864"/>
            <a:ext cx="1742755" cy="11080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MCS</a:t>
            </a:r>
            <a:endParaRPr b="1" baseline="-25000" sz="6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6" name="Google Shape;876;g34932c3bc03_0_2123"/>
          <p:cNvSpPr txBox="1"/>
          <p:nvPr/>
        </p:nvSpPr>
        <p:spPr>
          <a:xfrm>
            <a:off x="832968" y="2888955"/>
            <a:ext cx="522000" cy="6771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877" name="Google Shape;877;g34932c3bc03_0_2123"/>
          <p:cNvSpPr/>
          <p:nvPr/>
        </p:nvSpPr>
        <p:spPr>
          <a:xfrm rot="2071893">
            <a:off x="183349" y="3230905"/>
            <a:ext cx="538228" cy="33868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8" name="Google Shape;878;g34932c3bc03_0_2123"/>
          <p:cNvSpPr txBox="1"/>
          <p:nvPr/>
        </p:nvSpPr>
        <p:spPr>
          <a:xfrm>
            <a:off x="3688158" y="1231375"/>
            <a:ext cx="462300" cy="6771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879" name="Google Shape;879;g34932c3bc03_0_2123"/>
          <p:cNvSpPr/>
          <p:nvPr/>
        </p:nvSpPr>
        <p:spPr>
          <a:xfrm rot="10800000">
            <a:off x="3981397" y="995831"/>
            <a:ext cx="538200" cy="3387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34932c3bc03_0_2106"/>
          <p:cNvSpPr txBox="1"/>
          <p:nvPr>
            <p:ph idx="1" type="body"/>
          </p:nvPr>
        </p:nvSpPr>
        <p:spPr>
          <a:xfrm>
            <a:off x="0" y="530353"/>
            <a:ext cx="12192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885" name="Google Shape;885;g34932c3bc03_0_2106"/>
          <p:cNvSpPr txBox="1"/>
          <p:nvPr/>
        </p:nvSpPr>
        <p:spPr>
          <a:xfrm>
            <a:off x="1435549" y="5414912"/>
            <a:ext cx="10538100" cy="11274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886" name="Google Shape;886;g34932c3bc03_0_2106"/>
          <p:cNvSpPr txBox="1"/>
          <p:nvPr>
            <p:ph type="title"/>
          </p:nvPr>
        </p:nvSpPr>
        <p:spPr>
          <a:xfrm>
            <a:off x="838200" y="0"/>
            <a:ext cx="10515600" cy="53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lang="en-US" sz="4000"/>
              <a:t>V</a:t>
            </a:r>
            <a:r>
              <a:rPr b="1" baseline="-25000" lang="en-US" sz="4000"/>
              <a:t>MCS</a:t>
            </a:r>
            <a:r>
              <a:rPr b="1" lang="en-US" sz="4000"/>
              <a:t> Magnitude and Direction</a:t>
            </a:r>
            <a:endParaRPr b="1" sz="4000"/>
          </a:p>
        </p:txBody>
      </p:sp>
      <p:sp>
        <p:nvSpPr>
          <p:cNvPr id="887" name="Google Shape;887;g34932c3bc03_0_2106"/>
          <p:cNvSpPr txBox="1"/>
          <p:nvPr/>
        </p:nvSpPr>
        <p:spPr>
          <a:xfrm>
            <a:off x="6336041" y="3532676"/>
            <a:ext cx="5637600" cy="11637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888" name="Google Shape;888;g34932c3bc03_0_2106"/>
          <p:cNvSpPr txBox="1"/>
          <p:nvPr/>
        </p:nvSpPr>
        <p:spPr>
          <a:xfrm>
            <a:off x="5906434" y="874653"/>
            <a:ext cx="63582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can find the speed and direction of the MCS motion vector using trigonometry.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However, these calculations are sensitive to the depth of the cloud layer of the mean wind, and the inflow layer available to the MCS, which can influence propagation.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89" name="Google Shape;889;g34932c3bc03_0_2106"/>
          <p:cNvCxnSpPr/>
          <p:nvPr/>
        </p:nvCxnSpPr>
        <p:spPr>
          <a:xfrm flipH="1" rot="10800000">
            <a:off x="207237" y="847749"/>
            <a:ext cx="4233600" cy="25902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890" name="Google Shape;890;g34932c3bc03_0_2106"/>
          <p:cNvSpPr txBox="1"/>
          <p:nvPr/>
        </p:nvSpPr>
        <p:spPr>
          <a:xfrm rot="-1903944">
            <a:off x="946012" y="1131979"/>
            <a:ext cx="1208093" cy="1108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6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CL</a:t>
            </a:r>
            <a:endParaRPr b="1" baseline="-25000" sz="6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91" name="Google Shape;891;g34932c3bc03_0_2106"/>
          <p:cNvCxnSpPr/>
          <p:nvPr/>
        </p:nvCxnSpPr>
        <p:spPr>
          <a:xfrm flipH="1">
            <a:off x="3397497" y="847764"/>
            <a:ext cx="1043400" cy="33162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892" name="Google Shape;892;g34932c3bc03_0_2106"/>
          <p:cNvSpPr txBox="1"/>
          <p:nvPr/>
        </p:nvSpPr>
        <p:spPr>
          <a:xfrm>
            <a:off x="3919247" y="2289654"/>
            <a:ext cx="1784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6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Prop</a:t>
            </a:r>
            <a:endParaRPr b="1" baseline="-25000" sz="66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93" name="Google Shape;893;g34932c3bc03_0_2106"/>
          <p:cNvCxnSpPr/>
          <p:nvPr/>
        </p:nvCxnSpPr>
        <p:spPr>
          <a:xfrm>
            <a:off x="197627" y="3478411"/>
            <a:ext cx="3200100" cy="6855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894" name="Google Shape;894;g34932c3bc03_0_2106"/>
          <p:cNvSpPr txBox="1"/>
          <p:nvPr/>
        </p:nvSpPr>
        <p:spPr>
          <a:xfrm rot="754039">
            <a:off x="793245" y="3812864"/>
            <a:ext cx="1742755" cy="11080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MCS</a:t>
            </a:r>
            <a:endParaRPr b="1" baseline="-25000" sz="6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5" name="Google Shape;895;g34932c3bc03_0_2106"/>
          <p:cNvSpPr txBox="1"/>
          <p:nvPr/>
        </p:nvSpPr>
        <p:spPr>
          <a:xfrm>
            <a:off x="832968" y="2888955"/>
            <a:ext cx="522000" cy="6771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896" name="Google Shape;896;g34932c3bc03_0_2106"/>
          <p:cNvSpPr/>
          <p:nvPr/>
        </p:nvSpPr>
        <p:spPr>
          <a:xfrm rot="2071893">
            <a:off x="183349" y="3230905"/>
            <a:ext cx="538228" cy="33868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7" name="Google Shape;897;g34932c3bc03_0_2106"/>
          <p:cNvSpPr txBox="1"/>
          <p:nvPr/>
        </p:nvSpPr>
        <p:spPr>
          <a:xfrm>
            <a:off x="3688158" y="1231375"/>
            <a:ext cx="462300" cy="6771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898" name="Google Shape;898;g34932c3bc03_0_2106"/>
          <p:cNvSpPr/>
          <p:nvPr/>
        </p:nvSpPr>
        <p:spPr>
          <a:xfrm rot="10800000">
            <a:off x="3981397" y="995831"/>
            <a:ext cx="538200" cy="3387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34932c3bc03_0_1708"/>
          <p:cNvSpPr txBox="1"/>
          <p:nvPr/>
        </p:nvSpPr>
        <p:spPr>
          <a:xfrm>
            <a:off x="3391977" y="165122"/>
            <a:ext cx="4949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happens when we increase LLJ wind speeds?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34932c3bc03_0_1712"/>
          <p:cNvSpPr txBox="1"/>
          <p:nvPr/>
        </p:nvSpPr>
        <p:spPr>
          <a:xfrm>
            <a:off x="3391977" y="165122"/>
            <a:ext cx="4949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happens when we increase LLJ wind speeds?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9" name="Google Shape;909;g34932c3bc03_0_1712"/>
          <p:cNvSpPr txBox="1"/>
          <p:nvPr/>
        </p:nvSpPr>
        <p:spPr>
          <a:xfrm>
            <a:off x="335373" y="1280150"/>
            <a:ext cx="58803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</a:t>
            </a: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50 kts</a:t>
            </a:r>
            <a:endParaRPr sz="19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θ = 50 degrees (0.87 radians)</a:t>
            </a:r>
            <a:endParaRPr sz="19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MCS</a:t>
            </a: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19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𝜑?</a:t>
            </a:r>
            <a:endParaRPr sz="1900"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4" name="Google Shape;914;g34932c3bc03_0_1717"/>
          <p:cNvCxnSpPr/>
          <p:nvPr/>
        </p:nvCxnSpPr>
        <p:spPr>
          <a:xfrm flipH="1" rot="10800000">
            <a:off x="344987" y="3382613"/>
            <a:ext cx="2523300" cy="18681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915" name="Google Shape;915;g34932c3bc03_0_1717"/>
          <p:cNvCxnSpPr/>
          <p:nvPr/>
        </p:nvCxnSpPr>
        <p:spPr>
          <a:xfrm flipH="1">
            <a:off x="2393301" y="3382693"/>
            <a:ext cx="491400" cy="14067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916" name="Google Shape;916;g34932c3bc03_0_1717"/>
          <p:cNvCxnSpPr/>
          <p:nvPr/>
        </p:nvCxnSpPr>
        <p:spPr>
          <a:xfrm flipH="1" rot="10800000">
            <a:off x="335377" y="4789276"/>
            <a:ext cx="2058000" cy="501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917" name="Google Shape;917;g34932c3bc03_0_1717"/>
          <p:cNvSpPr/>
          <p:nvPr/>
        </p:nvSpPr>
        <p:spPr>
          <a:xfrm rot="10800000">
            <a:off x="2369903" y="3633782"/>
            <a:ext cx="538200" cy="3387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8" name="Google Shape;918;g34932c3bc03_0_1717"/>
          <p:cNvSpPr/>
          <p:nvPr/>
        </p:nvSpPr>
        <p:spPr>
          <a:xfrm rot="2071893">
            <a:off x="685916" y="4750662"/>
            <a:ext cx="538228" cy="33868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9" name="Google Shape;919;g34932c3bc03_0_1717"/>
          <p:cNvSpPr txBox="1"/>
          <p:nvPr/>
        </p:nvSpPr>
        <p:spPr>
          <a:xfrm>
            <a:off x="3391977" y="165122"/>
            <a:ext cx="4949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happens when we increase LLJ wind speeds?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0" name="Google Shape;920;g34932c3bc03_0_1717"/>
          <p:cNvSpPr txBox="1"/>
          <p:nvPr/>
        </p:nvSpPr>
        <p:spPr>
          <a:xfrm>
            <a:off x="335373" y="1280150"/>
            <a:ext cx="56109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</a:t>
            </a: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50 kts</a:t>
            </a:r>
            <a:endParaRPr sz="19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θ = 50 degrees (0.87 radians)</a:t>
            </a:r>
            <a:endParaRPr sz="19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MCS</a:t>
            </a: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19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𝜑?</a:t>
            </a:r>
            <a:endParaRPr sz="1900"/>
          </a:p>
        </p:txBody>
      </p:sp>
      <p:sp>
        <p:nvSpPr>
          <p:cNvPr id="921" name="Google Shape;921;g34932c3bc03_0_1717"/>
          <p:cNvSpPr txBox="1"/>
          <p:nvPr/>
        </p:nvSpPr>
        <p:spPr>
          <a:xfrm rot="-4477722">
            <a:off x="2590607" y="4038813"/>
            <a:ext cx="752623" cy="369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15 kts</a:t>
            </a:r>
            <a:endParaRPr b="1" sz="1800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2" name="Google Shape;922;g34932c3bc03_0_1717"/>
          <p:cNvSpPr txBox="1"/>
          <p:nvPr/>
        </p:nvSpPr>
        <p:spPr>
          <a:xfrm>
            <a:off x="2117846" y="3926841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50ᵒ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3" name="Google Shape;923;g34932c3bc03_0_1717"/>
          <p:cNvSpPr txBox="1"/>
          <p:nvPr/>
        </p:nvSpPr>
        <p:spPr>
          <a:xfrm rot="-2242337">
            <a:off x="1205695" y="3797371"/>
            <a:ext cx="752729" cy="369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50 kts</a:t>
            </a:r>
            <a:endParaRPr b="1" sz="180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28" name="Google Shape;928;g34932c3bc03_0_1730"/>
          <p:cNvCxnSpPr/>
          <p:nvPr/>
        </p:nvCxnSpPr>
        <p:spPr>
          <a:xfrm flipH="1" rot="10800000">
            <a:off x="344987" y="3382613"/>
            <a:ext cx="2523300" cy="18681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929" name="Google Shape;929;g34932c3bc03_0_1730"/>
          <p:cNvCxnSpPr/>
          <p:nvPr/>
        </p:nvCxnSpPr>
        <p:spPr>
          <a:xfrm flipH="1">
            <a:off x="2393301" y="3382693"/>
            <a:ext cx="491400" cy="14067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930" name="Google Shape;930;g34932c3bc03_0_1730"/>
          <p:cNvCxnSpPr/>
          <p:nvPr/>
        </p:nvCxnSpPr>
        <p:spPr>
          <a:xfrm flipH="1" rot="10800000">
            <a:off x="335377" y="4789276"/>
            <a:ext cx="2058000" cy="501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931" name="Google Shape;931;g34932c3bc03_0_1730"/>
          <p:cNvSpPr/>
          <p:nvPr/>
        </p:nvSpPr>
        <p:spPr>
          <a:xfrm rot="10800000">
            <a:off x="2369903" y="3633782"/>
            <a:ext cx="538200" cy="3387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2" name="Google Shape;932;g34932c3bc03_0_1730"/>
          <p:cNvSpPr/>
          <p:nvPr/>
        </p:nvSpPr>
        <p:spPr>
          <a:xfrm rot="2071893">
            <a:off x="685916" y="4750662"/>
            <a:ext cx="538228" cy="33868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33" name="Google Shape;933;g34932c3bc03_0_1730"/>
          <p:cNvCxnSpPr/>
          <p:nvPr/>
        </p:nvCxnSpPr>
        <p:spPr>
          <a:xfrm flipH="1" rot="10800000">
            <a:off x="3698049" y="3342150"/>
            <a:ext cx="2523300" cy="18681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934" name="Google Shape;934;g34932c3bc03_0_1730"/>
          <p:cNvCxnSpPr/>
          <p:nvPr/>
        </p:nvCxnSpPr>
        <p:spPr>
          <a:xfrm flipH="1">
            <a:off x="5623364" y="3342230"/>
            <a:ext cx="614400" cy="17694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935" name="Google Shape;935;g34932c3bc03_0_1730"/>
          <p:cNvCxnSpPr/>
          <p:nvPr/>
        </p:nvCxnSpPr>
        <p:spPr>
          <a:xfrm flipH="1" rot="10800000">
            <a:off x="3688439" y="5092914"/>
            <a:ext cx="1935000" cy="157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936" name="Google Shape;936;g34932c3bc03_0_1730"/>
          <p:cNvSpPr/>
          <p:nvPr/>
        </p:nvSpPr>
        <p:spPr>
          <a:xfrm rot="10800000">
            <a:off x="5722965" y="3593319"/>
            <a:ext cx="538200" cy="3387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7" name="Google Shape;937;g34932c3bc03_0_1730"/>
          <p:cNvSpPr/>
          <p:nvPr/>
        </p:nvSpPr>
        <p:spPr>
          <a:xfrm rot="2071893">
            <a:off x="3822045" y="4858030"/>
            <a:ext cx="538228" cy="33868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8" name="Google Shape;938;g34932c3bc03_0_1730"/>
          <p:cNvSpPr txBox="1"/>
          <p:nvPr/>
        </p:nvSpPr>
        <p:spPr>
          <a:xfrm>
            <a:off x="3391977" y="165122"/>
            <a:ext cx="4949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happens when we increase LLJ wind speeds?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9" name="Google Shape;939;g34932c3bc03_0_1730"/>
          <p:cNvSpPr txBox="1"/>
          <p:nvPr/>
        </p:nvSpPr>
        <p:spPr>
          <a:xfrm>
            <a:off x="335373" y="1280150"/>
            <a:ext cx="64398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</a:t>
            </a: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50 kts</a:t>
            </a:r>
            <a:endParaRPr sz="19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θ = 50 degrees (0.87 radians)</a:t>
            </a:r>
            <a:endParaRPr sz="19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MCS</a:t>
            </a: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19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𝜑?</a:t>
            </a:r>
            <a:endParaRPr sz="1900"/>
          </a:p>
        </p:txBody>
      </p:sp>
      <p:sp>
        <p:nvSpPr>
          <p:cNvPr id="940" name="Google Shape;940;g34932c3bc03_0_1730"/>
          <p:cNvSpPr txBox="1"/>
          <p:nvPr/>
        </p:nvSpPr>
        <p:spPr>
          <a:xfrm rot="-4477722">
            <a:off x="2590607" y="4038813"/>
            <a:ext cx="752623" cy="369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15 kts</a:t>
            </a:r>
            <a:endParaRPr b="1" sz="1800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1" name="Google Shape;941;g34932c3bc03_0_1730"/>
          <p:cNvSpPr txBox="1"/>
          <p:nvPr/>
        </p:nvSpPr>
        <p:spPr>
          <a:xfrm rot="-4477722">
            <a:off x="5869697" y="4153924"/>
            <a:ext cx="752623" cy="369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30 kts</a:t>
            </a:r>
            <a:endParaRPr b="1" sz="1800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2" name="Google Shape;942;g34932c3bc03_0_1730"/>
          <p:cNvSpPr txBox="1"/>
          <p:nvPr/>
        </p:nvSpPr>
        <p:spPr>
          <a:xfrm>
            <a:off x="2117846" y="3926841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50ᵒ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3" name="Google Shape;943;g34932c3bc03_0_1730"/>
          <p:cNvSpPr txBox="1"/>
          <p:nvPr/>
        </p:nvSpPr>
        <p:spPr>
          <a:xfrm>
            <a:off x="5473686" y="3873266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50ᵒ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4" name="Google Shape;944;g34932c3bc03_0_1730"/>
          <p:cNvSpPr txBox="1"/>
          <p:nvPr/>
        </p:nvSpPr>
        <p:spPr>
          <a:xfrm rot="-2242337">
            <a:off x="1205695" y="3797371"/>
            <a:ext cx="752729" cy="369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50 kts</a:t>
            </a:r>
            <a:endParaRPr b="1" sz="180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5" name="Google Shape;945;g34932c3bc03_0_1730"/>
          <p:cNvSpPr txBox="1"/>
          <p:nvPr/>
        </p:nvSpPr>
        <p:spPr>
          <a:xfrm rot="-2242337">
            <a:off x="4520663" y="3795372"/>
            <a:ext cx="752729" cy="369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50 kts</a:t>
            </a:r>
            <a:endParaRPr b="1" sz="180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7"/>
          <p:cNvSpPr txBox="1"/>
          <p:nvPr>
            <p:ph idx="1" type="body"/>
          </p:nvPr>
        </p:nvSpPr>
        <p:spPr>
          <a:xfrm>
            <a:off x="0" y="597694"/>
            <a:ext cx="12119955" cy="62603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Parker and Johnson (2000): MCS defined as convective phenomenon where Coriolis acceleration is the same order of magnitude as all other terms in Navier-Stokes equations of motion.</a:t>
            </a:r>
            <a:endParaRPr/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aseline="30000" sz="1800"/>
          </a:p>
        </p:txBody>
      </p:sp>
      <p:sp>
        <p:nvSpPr>
          <p:cNvPr id="276" name="Google Shape;276;p7"/>
          <p:cNvSpPr txBox="1"/>
          <p:nvPr/>
        </p:nvSpPr>
        <p:spPr>
          <a:xfrm>
            <a:off x="4596937" y="2199808"/>
            <a:ext cx="2295500" cy="57355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277" name="Google Shape;277;p7"/>
          <p:cNvSpPr/>
          <p:nvPr/>
        </p:nvSpPr>
        <p:spPr>
          <a:xfrm>
            <a:off x="6059979" y="2319251"/>
            <a:ext cx="382386" cy="349135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7"/>
          <p:cNvSpPr txBox="1"/>
          <p:nvPr>
            <p:ph type="title"/>
          </p:nvPr>
        </p:nvSpPr>
        <p:spPr>
          <a:xfrm>
            <a:off x="0" y="-6508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 sz="3200"/>
              <a:t>MCSs on the spatial and temporal spectrum</a:t>
            </a:r>
            <a:endParaRPr b="1" sz="3200"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0" name="Google Shape;950;g34932c3bc03_0_1751"/>
          <p:cNvCxnSpPr/>
          <p:nvPr/>
        </p:nvCxnSpPr>
        <p:spPr>
          <a:xfrm flipH="1" rot="10800000">
            <a:off x="344987" y="3382613"/>
            <a:ext cx="2523300" cy="18681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951" name="Google Shape;951;g34932c3bc03_0_1751"/>
          <p:cNvCxnSpPr/>
          <p:nvPr/>
        </p:nvCxnSpPr>
        <p:spPr>
          <a:xfrm flipH="1">
            <a:off x="2393301" y="3382693"/>
            <a:ext cx="491400" cy="14067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952" name="Google Shape;952;g34932c3bc03_0_1751"/>
          <p:cNvCxnSpPr/>
          <p:nvPr/>
        </p:nvCxnSpPr>
        <p:spPr>
          <a:xfrm flipH="1" rot="10800000">
            <a:off x="335377" y="4789276"/>
            <a:ext cx="2058000" cy="501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953" name="Google Shape;953;g34932c3bc03_0_1751"/>
          <p:cNvSpPr/>
          <p:nvPr/>
        </p:nvSpPr>
        <p:spPr>
          <a:xfrm rot="10800000">
            <a:off x="2369903" y="3633782"/>
            <a:ext cx="538200" cy="3387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4" name="Google Shape;954;g34932c3bc03_0_1751"/>
          <p:cNvSpPr/>
          <p:nvPr/>
        </p:nvSpPr>
        <p:spPr>
          <a:xfrm rot="2071893">
            <a:off x="685916" y="4750662"/>
            <a:ext cx="538228" cy="33868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55" name="Google Shape;955;g34932c3bc03_0_1751"/>
          <p:cNvCxnSpPr/>
          <p:nvPr/>
        </p:nvCxnSpPr>
        <p:spPr>
          <a:xfrm flipH="1" rot="10800000">
            <a:off x="3698049" y="3342150"/>
            <a:ext cx="2523300" cy="18681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956" name="Google Shape;956;g34932c3bc03_0_1751"/>
          <p:cNvCxnSpPr/>
          <p:nvPr/>
        </p:nvCxnSpPr>
        <p:spPr>
          <a:xfrm flipH="1">
            <a:off x="5623364" y="3342230"/>
            <a:ext cx="614400" cy="17694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957" name="Google Shape;957;g34932c3bc03_0_1751"/>
          <p:cNvCxnSpPr/>
          <p:nvPr/>
        </p:nvCxnSpPr>
        <p:spPr>
          <a:xfrm flipH="1" rot="10800000">
            <a:off x="3688439" y="5092914"/>
            <a:ext cx="1935000" cy="157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958" name="Google Shape;958;g34932c3bc03_0_1751"/>
          <p:cNvSpPr/>
          <p:nvPr/>
        </p:nvSpPr>
        <p:spPr>
          <a:xfrm rot="10800000">
            <a:off x="5722965" y="3593319"/>
            <a:ext cx="538200" cy="3387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9" name="Google Shape;959;g34932c3bc03_0_1751"/>
          <p:cNvSpPr/>
          <p:nvPr/>
        </p:nvSpPr>
        <p:spPr>
          <a:xfrm rot="2071893">
            <a:off x="3822045" y="4858030"/>
            <a:ext cx="538228" cy="33868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60" name="Google Shape;960;g34932c3bc03_0_1751"/>
          <p:cNvCxnSpPr/>
          <p:nvPr/>
        </p:nvCxnSpPr>
        <p:spPr>
          <a:xfrm flipH="1" rot="10800000">
            <a:off x="6589346" y="3386686"/>
            <a:ext cx="2523300" cy="18681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961" name="Google Shape;961;g34932c3bc03_0_1751"/>
          <p:cNvCxnSpPr/>
          <p:nvPr/>
        </p:nvCxnSpPr>
        <p:spPr>
          <a:xfrm flipH="1">
            <a:off x="8362861" y="3386766"/>
            <a:ext cx="766200" cy="21624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962" name="Google Shape;962;g34932c3bc03_0_1751"/>
          <p:cNvCxnSpPr/>
          <p:nvPr/>
        </p:nvCxnSpPr>
        <p:spPr>
          <a:xfrm>
            <a:off x="6579736" y="5295250"/>
            <a:ext cx="1792200" cy="253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963" name="Google Shape;963;g34932c3bc03_0_1751"/>
          <p:cNvSpPr/>
          <p:nvPr/>
        </p:nvSpPr>
        <p:spPr>
          <a:xfrm rot="10800000">
            <a:off x="8614262" y="3637855"/>
            <a:ext cx="538200" cy="3387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4" name="Google Shape;964;g34932c3bc03_0_1751"/>
          <p:cNvSpPr/>
          <p:nvPr/>
        </p:nvSpPr>
        <p:spPr>
          <a:xfrm rot="2071893">
            <a:off x="6532028" y="5040874"/>
            <a:ext cx="538228" cy="33868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5" name="Google Shape;965;g34932c3bc03_0_1751"/>
          <p:cNvSpPr txBox="1"/>
          <p:nvPr/>
        </p:nvSpPr>
        <p:spPr>
          <a:xfrm>
            <a:off x="3391977" y="165122"/>
            <a:ext cx="4949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happens when we increase LLJ wind speeds?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6" name="Google Shape;966;g34932c3bc03_0_1751"/>
          <p:cNvSpPr txBox="1"/>
          <p:nvPr/>
        </p:nvSpPr>
        <p:spPr>
          <a:xfrm>
            <a:off x="335374" y="1280150"/>
            <a:ext cx="42123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</a:t>
            </a: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50 kts</a:t>
            </a:r>
            <a:endParaRPr sz="19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θ = 50 degrees (0.87 radians)</a:t>
            </a:r>
            <a:endParaRPr sz="19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MCS</a:t>
            </a: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19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𝜑?</a:t>
            </a:r>
            <a:endParaRPr sz="1900"/>
          </a:p>
        </p:txBody>
      </p:sp>
      <p:sp>
        <p:nvSpPr>
          <p:cNvPr id="967" name="Google Shape;967;g34932c3bc03_0_1751"/>
          <p:cNvSpPr txBox="1"/>
          <p:nvPr/>
        </p:nvSpPr>
        <p:spPr>
          <a:xfrm rot="-4477722">
            <a:off x="2590607" y="4038813"/>
            <a:ext cx="752623" cy="369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15 kts</a:t>
            </a:r>
            <a:endParaRPr b="1" sz="1800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8" name="Google Shape;968;g34932c3bc03_0_1751"/>
          <p:cNvSpPr txBox="1"/>
          <p:nvPr/>
        </p:nvSpPr>
        <p:spPr>
          <a:xfrm rot="-4477722">
            <a:off x="5869697" y="4153924"/>
            <a:ext cx="752623" cy="369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30 kts</a:t>
            </a:r>
            <a:endParaRPr b="1" sz="1800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9" name="Google Shape;969;g34932c3bc03_0_1751"/>
          <p:cNvSpPr txBox="1"/>
          <p:nvPr/>
        </p:nvSpPr>
        <p:spPr>
          <a:xfrm rot="-4477722">
            <a:off x="8701451" y="4394167"/>
            <a:ext cx="752623" cy="369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45 kts</a:t>
            </a:r>
            <a:endParaRPr b="1" sz="1800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0" name="Google Shape;970;g34932c3bc03_0_1751"/>
          <p:cNvSpPr txBox="1"/>
          <p:nvPr/>
        </p:nvSpPr>
        <p:spPr>
          <a:xfrm>
            <a:off x="2117846" y="3926841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50ᵒ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1" name="Google Shape;971;g34932c3bc03_0_1751"/>
          <p:cNvSpPr txBox="1"/>
          <p:nvPr/>
        </p:nvSpPr>
        <p:spPr>
          <a:xfrm>
            <a:off x="5473686" y="3873266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50ᵒ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2" name="Google Shape;972;g34932c3bc03_0_1751"/>
          <p:cNvSpPr txBox="1"/>
          <p:nvPr/>
        </p:nvSpPr>
        <p:spPr>
          <a:xfrm>
            <a:off x="8386583" y="3925854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50ᵒ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3" name="Google Shape;973;g34932c3bc03_0_1751"/>
          <p:cNvSpPr txBox="1"/>
          <p:nvPr/>
        </p:nvSpPr>
        <p:spPr>
          <a:xfrm rot="-2242337">
            <a:off x="1205695" y="3797371"/>
            <a:ext cx="752729" cy="369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50 kts</a:t>
            </a:r>
            <a:endParaRPr b="1" sz="180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4" name="Google Shape;974;g34932c3bc03_0_1751"/>
          <p:cNvSpPr txBox="1"/>
          <p:nvPr/>
        </p:nvSpPr>
        <p:spPr>
          <a:xfrm rot="-2242337">
            <a:off x="4520663" y="3795372"/>
            <a:ext cx="752729" cy="369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50 kts</a:t>
            </a:r>
            <a:endParaRPr b="1" sz="180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5" name="Google Shape;975;g34932c3bc03_0_1751"/>
          <p:cNvSpPr txBox="1"/>
          <p:nvPr/>
        </p:nvSpPr>
        <p:spPr>
          <a:xfrm rot="-2242337">
            <a:off x="7364634" y="3793373"/>
            <a:ext cx="752729" cy="369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50 kts</a:t>
            </a:r>
            <a:endParaRPr b="1" sz="180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34932c3bc03_0_1780"/>
          <p:cNvSpPr/>
          <p:nvPr/>
        </p:nvSpPr>
        <p:spPr>
          <a:xfrm>
            <a:off x="10945368" y="4562856"/>
            <a:ext cx="539400" cy="54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81" name="Google Shape;981;g34932c3bc03_0_1780"/>
          <p:cNvCxnSpPr/>
          <p:nvPr/>
        </p:nvCxnSpPr>
        <p:spPr>
          <a:xfrm flipH="1" rot="10800000">
            <a:off x="344987" y="3382613"/>
            <a:ext cx="2523300" cy="18681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982" name="Google Shape;982;g34932c3bc03_0_1780"/>
          <p:cNvCxnSpPr/>
          <p:nvPr/>
        </p:nvCxnSpPr>
        <p:spPr>
          <a:xfrm flipH="1">
            <a:off x="2393301" y="3382693"/>
            <a:ext cx="491400" cy="14067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983" name="Google Shape;983;g34932c3bc03_0_1780"/>
          <p:cNvCxnSpPr/>
          <p:nvPr/>
        </p:nvCxnSpPr>
        <p:spPr>
          <a:xfrm flipH="1" rot="10800000">
            <a:off x="335377" y="4789276"/>
            <a:ext cx="2058000" cy="501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984" name="Google Shape;984;g34932c3bc03_0_1780"/>
          <p:cNvSpPr/>
          <p:nvPr/>
        </p:nvSpPr>
        <p:spPr>
          <a:xfrm rot="10800000">
            <a:off x="2369903" y="3633782"/>
            <a:ext cx="538200" cy="3387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5" name="Google Shape;985;g34932c3bc03_0_1780"/>
          <p:cNvSpPr/>
          <p:nvPr/>
        </p:nvSpPr>
        <p:spPr>
          <a:xfrm rot="2071893">
            <a:off x="685916" y="4750662"/>
            <a:ext cx="538228" cy="33868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86" name="Google Shape;986;g34932c3bc03_0_1780"/>
          <p:cNvCxnSpPr/>
          <p:nvPr/>
        </p:nvCxnSpPr>
        <p:spPr>
          <a:xfrm flipH="1" rot="10800000">
            <a:off x="3698049" y="3342150"/>
            <a:ext cx="2523300" cy="18681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987" name="Google Shape;987;g34932c3bc03_0_1780"/>
          <p:cNvCxnSpPr/>
          <p:nvPr/>
        </p:nvCxnSpPr>
        <p:spPr>
          <a:xfrm flipH="1">
            <a:off x="5623364" y="3342230"/>
            <a:ext cx="614400" cy="17694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988" name="Google Shape;988;g34932c3bc03_0_1780"/>
          <p:cNvCxnSpPr/>
          <p:nvPr/>
        </p:nvCxnSpPr>
        <p:spPr>
          <a:xfrm flipH="1" rot="10800000">
            <a:off x="3688439" y="5092914"/>
            <a:ext cx="1935000" cy="157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989" name="Google Shape;989;g34932c3bc03_0_1780"/>
          <p:cNvSpPr/>
          <p:nvPr/>
        </p:nvSpPr>
        <p:spPr>
          <a:xfrm rot="10800000">
            <a:off x="5722965" y="3593319"/>
            <a:ext cx="538200" cy="3387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0" name="Google Shape;990;g34932c3bc03_0_1780"/>
          <p:cNvSpPr/>
          <p:nvPr/>
        </p:nvSpPr>
        <p:spPr>
          <a:xfrm rot="2071893">
            <a:off x="3822045" y="4858030"/>
            <a:ext cx="538228" cy="33868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91" name="Google Shape;991;g34932c3bc03_0_1780"/>
          <p:cNvCxnSpPr/>
          <p:nvPr/>
        </p:nvCxnSpPr>
        <p:spPr>
          <a:xfrm flipH="1" rot="10800000">
            <a:off x="6589346" y="3386686"/>
            <a:ext cx="2523300" cy="18681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992" name="Google Shape;992;g34932c3bc03_0_1780"/>
          <p:cNvCxnSpPr/>
          <p:nvPr/>
        </p:nvCxnSpPr>
        <p:spPr>
          <a:xfrm flipH="1">
            <a:off x="8362861" y="3386766"/>
            <a:ext cx="766200" cy="21624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993" name="Google Shape;993;g34932c3bc03_0_1780"/>
          <p:cNvCxnSpPr/>
          <p:nvPr/>
        </p:nvCxnSpPr>
        <p:spPr>
          <a:xfrm>
            <a:off x="6579736" y="5295250"/>
            <a:ext cx="1792200" cy="253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994" name="Google Shape;994;g34932c3bc03_0_1780"/>
          <p:cNvSpPr/>
          <p:nvPr/>
        </p:nvSpPr>
        <p:spPr>
          <a:xfrm rot="10800000">
            <a:off x="8614262" y="3637855"/>
            <a:ext cx="538200" cy="3387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5" name="Google Shape;995;g34932c3bc03_0_1780"/>
          <p:cNvSpPr/>
          <p:nvPr/>
        </p:nvSpPr>
        <p:spPr>
          <a:xfrm rot="2071893">
            <a:off x="6532028" y="5040874"/>
            <a:ext cx="538228" cy="33868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96" name="Google Shape;996;g34932c3bc03_0_1780"/>
          <p:cNvCxnSpPr/>
          <p:nvPr/>
        </p:nvCxnSpPr>
        <p:spPr>
          <a:xfrm flipH="1" rot="10800000">
            <a:off x="9414489" y="3453809"/>
            <a:ext cx="2523300" cy="18681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997" name="Google Shape;997;g34932c3bc03_0_1780"/>
          <p:cNvCxnSpPr/>
          <p:nvPr/>
        </p:nvCxnSpPr>
        <p:spPr>
          <a:xfrm flipH="1">
            <a:off x="11027504" y="3453889"/>
            <a:ext cx="926700" cy="25629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998" name="Google Shape;998;g34932c3bc03_0_1780"/>
          <p:cNvCxnSpPr/>
          <p:nvPr/>
        </p:nvCxnSpPr>
        <p:spPr>
          <a:xfrm>
            <a:off x="9404879" y="5362373"/>
            <a:ext cx="1622700" cy="6543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999" name="Google Shape;999;g34932c3bc03_0_1780"/>
          <p:cNvSpPr/>
          <p:nvPr/>
        </p:nvSpPr>
        <p:spPr>
          <a:xfrm rot="10800000">
            <a:off x="11439405" y="3704978"/>
            <a:ext cx="538200" cy="3387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0" name="Google Shape;1000;g34932c3bc03_0_1780"/>
          <p:cNvSpPr/>
          <p:nvPr/>
        </p:nvSpPr>
        <p:spPr>
          <a:xfrm rot="2071893">
            <a:off x="9275592" y="5169687"/>
            <a:ext cx="538228" cy="33868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1" name="Google Shape;1001;g34932c3bc03_0_1780"/>
          <p:cNvSpPr txBox="1"/>
          <p:nvPr/>
        </p:nvSpPr>
        <p:spPr>
          <a:xfrm>
            <a:off x="3391977" y="165122"/>
            <a:ext cx="4949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happens when we increase LLJ wind speeds?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2" name="Google Shape;1002;g34932c3bc03_0_1780"/>
          <p:cNvSpPr txBox="1"/>
          <p:nvPr/>
        </p:nvSpPr>
        <p:spPr>
          <a:xfrm>
            <a:off x="335373" y="1280150"/>
            <a:ext cx="63984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</a:t>
            </a: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50 kts</a:t>
            </a:r>
            <a:endParaRPr sz="19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θ = 50 degrees (0.87 radians)</a:t>
            </a:r>
            <a:endParaRPr sz="19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MCS</a:t>
            </a: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19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𝜑?</a:t>
            </a:r>
            <a:endParaRPr sz="1900"/>
          </a:p>
        </p:txBody>
      </p:sp>
      <p:sp>
        <p:nvSpPr>
          <p:cNvPr id="1003" name="Google Shape;1003;g34932c3bc03_0_1780"/>
          <p:cNvSpPr txBox="1"/>
          <p:nvPr/>
        </p:nvSpPr>
        <p:spPr>
          <a:xfrm rot="-4477722">
            <a:off x="2590607" y="4038813"/>
            <a:ext cx="752623" cy="369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15 kts</a:t>
            </a:r>
            <a:endParaRPr b="1" sz="1800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4" name="Google Shape;1004;g34932c3bc03_0_1780"/>
          <p:cNvSpPr txBox="1"/>
          <p:nvPr/>
        </p:nvSpPr>
        <p:spPr>
          <a:xfrm rot="-4477722">
            <a:off x="5869697" y="4153924"/>
            <a:ext cx="752623" cy="369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30 kts</a:t>
            </a:r>
            <a:endParaRPr b="1" sz="1800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5" name="Google Shape;1005;g34932c3bc03_0_1780"/>
          <p:cNvSpPr txBox="1"/>
          <p:nvPr/>
        </p:nvSpPr>
        <p:spPr>
          <a:xfrm rot="-4477722">
            <a:off x="8701451" y="4394167"/>
            <a:ext cx="752623" cy="369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45 kts</a:t>
            </a:r>
            <a:endParaRPr b="1" sz="1800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6" name="Google Shape;1006;g34932c3bc03_0_1780"/>
          <p:cNvSpPr txBox="1"/>
          <p:nvPr/>
        </p:nvSpPr>
        <p:spPr>
          <a:xfrm rot="-4477722">
            <a:off x="11465883" y="4694717"/>
            <a:ext cx="752623" cy="369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60 kts</a:t>
            </a:r>
            <a:endParaRPr b="1" sz="1800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7" name="Google Shape;1007;g34932c3bc03_0_1780"/>
          <p:cNvSpPr txBox="1"/>
          <p:nvPr/>
        </p:nvSpPr>
        <p:spPr>
          <a:xfrm>
            <a:off x="2117846" y="3926841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50ᵒ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8" name="Google Shape;1008;g34932c3bc03_0_1780"/>
          <p:cNvSpPr txBox="1"/>
          <p:nvPr/>
        </p:nvSpPr>
        <p:spPr>
          <a:xfrm>
            <a:off x="5473686" y="3873266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50ᵒ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9" name="Google Shape;1009;g34932c3bc03_0_1780"/>
          <p:cNvSpPr txBox="1"/>
          <p:nvPr/>
        </p:nvSpPr>
        <p:spPr>
          <a:xfrm>
            <a:off x="8386583" y="3925854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50ᵒ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0" name="Google Shape;1010;g34932c3bc03_0_1780"/>
          <p:cNvSpPr txBox="1"/>
          <p:nvPr/>
        </p:nvSpPr>
        <p:spPr>
          <a:xfrm>
            <a:off x="11214627" y="3995489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50ᵒ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1" name="Google Shape;1011;g34932c3bc03_0_1780"/>
          <p:cNvSpPr txBox="1"/>
          <p:nvPr/>
        </p:nvSpPr>
        <p:spPr>
          <a:xfrm rot="-2242337">
            <a:off x="1205695" y="3797371"/>
            <a:ext cx="752729" cy="369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50 kts</a:t>
            </a:r>
            <a:endParaRPr b="1" sz="180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2" name="Google Shape;1012;g34932c3bc03_0_1780"/>
          <p:cNvSpPr txBox="1"/>
          <p:nvPr/>
        </p:nvSpPr>
        <p:spPr>
          <a:xfrm rot="-2242337">
            <a:off x="4520663" y="3795372"/>
            <a:ext cx="752729" cy="369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50 kts</a:t>
            </a:r>
            <a:endParaRPr b="1" sz="180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3" name="Google Shape;1013;g34932c3bc03_0_1780"/>
          <p:cNvSpPr txBox="1"/>
          <p:nvPr/>
        </p:nvSpPr>
        <p:spPr>
          <a:xfrm rot="-2242337">
            <a:off x="7364634" y="3793373"/>
            <a:ext cx="752729" cy="369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50 kts</a:t>
            </a:r>
            <a:endParaRPr b="1" sz="180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4" name="Google Shape;1014;g34932c3bc03_0_1780"/>
          <p:cNvSpPr txBox="1"/>
          <p:nvPr/>
        </p:nvSpPr>
        <p:spPr>
          <a:xfrm rot="-2242337">
            <a:off x="10181094" y="3895006"/>
            <a:ext cx="752729" cy="369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50 kts</a:t>
            </a:r>
            <a:endParaRPr b="1" sz="180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g34932c3bc03_0_1818"/>
          <p:cNvSpPr/>
          <p:nvPr/>
        </p:nvSpPr>
        <p:spPr>
          <a:xfrm>
            <a:off x="10945368" y="4562856"/>
            <a:ext cx="539400" cy="54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20" name="Google Shape;1020;g34932c3bc03_0_1818"/>
          <p:cNvCxnSpPr/>
          <p:nvPr/>
        </p:nvCxnSpPr>
        <p:spPr>
          <a:xfrm flipH="1" rot="10800000">
            <a:off x="344987" y="3382613"/>
            <a:ext cx="2523300" cy="18681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021" name="Google Shape;1021;g34932c3bc03_0_1818"/>
          <p:cNvCxnSpPr/>
          <p:nvPr/>
        </p:nvCxnSpPr>
        <p:spPr>
          <a:xfrm flipH="1">
            <a:off x="2393301" y="3382693"/>
            <a:ext cx="491400" cy="14067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022" name="Google Shape;1022;g34932c3bc03_0_1818"/>
          <p:cNvCxnSpPr/>
          <p:nvPr/>
        </p:nvCxnSpPr>
        <p:spPr>
          <a:xfrm flipH="1" rot="10800000">
            <a:off x="335377" y="4789276"/>
            <a:ext cx="2058000" cy="501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023" name="Google Shape;1023;g34932c3bc03_0_1818"/>
          <p:cNvSpPr/>
          <p:nvPr/>
        </p:nvSpPr>
        <p:spPr>
          <a:xfrm rot="10800000">
            <a:off x="2369903" y="3633782"/>
            <a:ext cx="538200" cy="3387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4" name="Google Shape;1024;g34932c3bc03_0_1818"/>
          <p:cNvSpPr/>
          <p:nvPr/>
        </p:nvSpPr>
        <p:spPr>
          <a:xfrm rot="2071893">
            <a:off x="685916" y="4750662"/>
            <a:ext cx="538228" cy="33868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25" name="Google Shape;1025;g34932c3bc03_0_1818"/>
          <p:cNvCxnSpPr/>
          <p:nvPr/>
        </p:nvCxnSpPr>
        <p:spPr>
          <a:xfrm flipH="1" rot="10800000">
            <a:off x="3698049" y="3342150"/>
            <a:ext cx="2523300" cy="18681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026" name="Google Shape;1026;g34932c3bc03_0_1818"/>
          <p:cNvCxnSpPr/>
          <p:nvPr/>
        </p:nvCxnSpPr>
        <p:spPr>
          <a:xfrm flipH="1">
            <a:off x="5623364" y="3342230"/>
            <a:ext cx="614400" cy="17694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027" name="Google Shape;1027;g34932c3bc03_0_1818"/>
          <p:cNvCxnSpPr/>
          <p:nvPr/>
        </p:nvCxnSpPr>
        <p:spPr>
          <a:xfrm flipH="1" rot="10800000">
            <a:off x="3688439" y="5092914"/>
            <a:ext cx="1935000" cy="157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028" name="Google Shape;1028;g34932c3bc03_0_1818"/>
          <p:cNvSpPr/>
          <p:nvPr/>
        </p:nvSpPr>
        <p:spPr>
          <a:xfrm rot="10800000">
            <a:off x="5722965" y="3593319"/>
            <a:ext cx="538200" cy="3387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9" name="Google Shape;1029;g34932c3bc03_0_1818"/>
          <p:cNvSpPr/>
          <p:nvPr/>
        </p:nvSpPr>
        <p:spPr>
          <a:xfrm rot="2071893">
            <a:off x="3822045" y="4858030"/>
            <a:ext cx="538228" cy="33868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30" name="Google Shape;1030;g34932c3bc03_0_1818"/>
          <p:cNvCxnSpPr/>
          <p:nvPr/>
        </p:nvCxnSpPr>
        <p:spPr>
          <a:xfrm flipH="1" rot="10800000">
            <a:off x="6589346" y="3386686"/>
            <a:ext cx="2523300" cy="18681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031" name="Google Shape;1031;g34932c3bc03_0_1818"/>
          <p:cNvCxnSpPr/>
          <p:nvPr/>
        </p:nvCxnSpPr>
        <p:spPr>
          <a:xfrm flipH="1">
            <a:off x="8362861" y="3386766"/>
            <a:ext cx="766200" cy="21624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032" name="Google Shape;1032;g34932c3bc03_0_1818"/>
          <p:cNvCxnSpPr/>
          <p:nvPr/>
        </p:nvCxnSpPr>
        <p:spPr>
          <a:xfrm>
            <a:off x="6579736" y="5295250"/>
            <a:ext cx="1792200" cy="253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033" name="Google Shape;1033;g34932c3bc03_0_1818"/>
          <p:cNvSpPr/>
          <p:nvPr/>
        </p:nvSpPr>
        <p:spPr>
          <a:xfrm rot="10800000">
            <a:off x="8614262" y="3637855"/>
            <a:ext cx="538200" cy="3387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4" name="Google Shape;1034;g34932c3bc03_0_1818"/>
          <p:cNvSpPr/>
          <p:nvPr/>
        </p:nvSpPr>
        <p:spPr>
          <a:xfrm rot="2071893">
            <a:off x="6532028" y="5040874"/>
            <a:ext cx="538228" cy="33868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35" name="Google Shape;1035;g34932c3bc03_0_1818"/>
          <p:cNvCxnSpPr/>
          <p:nvPr/>
        </p:nvCxnSpPr>
        <p:spPr>
          <a:xfrm flipH="1" rot="10800000">
            <a:off x="9414489" y="3453809"/>
            <a:ext cx="2523300" cy="18681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036" name="Google Shape;1036;g34932c3bc03_0_1818"/>
          <p:cNvCxnSpPr/>
          <p:nvPr/>
        </p:nvCxnSpPr>
        <p:spPr>
          <a:xfrm flipH="1">
            <a:off x="11027504" y="3453889"/>
            <a:ext cx="926700" cy="25629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037" name="Google Shape;1037;g34932c3bc03_0_1818"/>
          <p:cNvCxnSpPr/>
          <p:nvPr/>
        </p:nvCxnSpPr>
        <p:spPr>
          <a:xfrm>
            <a:off x="9404879" y="5362373"/>
            <a:ext cx="1622700" cy="6543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038" name="Google Shape;1038;g34932c3bc03_0_1818"/>
          <p:cNvSpPr/>
          <p:nvPr/>
        </p:nvSpPr>
        <p:spPr>
          <a:xfrm rot="10800000">
            <a:off x="11439405" y="3704978"/>
            <a:ext cx="538200" cy="3387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9" name="Google Shape;1039;g34932c3bc03_0_1818"/>
          <p:cNvSpPr/>
          <p:nvPr/>
        </p:nvSpPr>
        <p:spPr>
          <a:xfrm rot="2071893">
            <a:off x="9275592" y="5169687"/>
            <a:ext cx="538228" cy="33868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0" name="Google Shape;1040;g34932c3bc03_0_1818"/>
          <p:cNvSpPr txBox="1"/>
          <p:nvPr/>
        </p:nvSpPr>
        <p:spPr>
          <a:xfrm>
            <a:off x="3391977" y="165122"/>
            <a:ext cx="4949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happens when we increase LLJ wind speeds?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1" name="Google Shape;1041;g34932c3bc03_0_1818"/>
          <p:cNvSpPr txBox="1"/>
          <p:nvPr/>
        </p:nvSpPr>
        <p:spPr>
          <a:xfrm>
            <a:off x="335373" y="1280150"/>
            <a:ext cx="58860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</a:t>
            </a: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50 kts</a:t>
            </a:r>
            <a:endParaRPr sz="19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θ = 50 degrees (0.87 radians)</a:t>
            </a:r>
            <a:endParaRPr sz="19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MCS</a:t>
            </a: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19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𝜑?</a:t>
            </a:r>
            <a:endParaRPr sz="1900"/>
          </a:p>
        </p:txBody>
      </p:sp>
      <p:sp>
        <p:nvSpPr>
          <p:cNvPr id="1042" name="Google Shape;1042;g34932c3bc03_0_1818"/>
          <p:cNvSpPr txBox="1"/>
          <p:nvPr/>
        </p:nvSpPr>
        <p:spPr>
          <a:xfrm rot="-4477722">
            <a:off x="2590607" y="4038813"/>
            <a:ext cx="752623" cy="369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15 kts</a:t>
            </a:r>
            <a:endParaRPr b="1" sz="1800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3" name="Google Shape;1043;g34932c3bc03_0_1818"/>
          <p:cNvSpPr txBox="1"/>
          <p:nvPr/>
        </p:nvSpPr>
        <p:spPr>
          <a:xfrm rot="-4477722">
            <a:off x="5869697" y="4153924"/>
            <a:ext cx="752623" cy="369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30 kts</a:t>
            </a:r>
            <a:endParaRPr b="1" sz="1800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4" name="Google Shape;1044;g34932c3bc03_0_1818"/>
          <p:cNvSpPr txBox="1"/>
          <p:nvPr/>
        </p:nvSpPr>
        <p:spPr>
          <a:xfrm rot="-4477722">
            <a:off x="8701451" y="4394167"/>
            <a:ext cx="752623" cy="369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45 kts</a:t>
            </a:r>
            <a:endParaRPr b="1" sz="1800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5" name="Google Shape;1045;g34932c3bc03_0_1818"/>
          <p:cNvSpPr txBox="1"/>
          <p:nvPr/>
        </p:nvSpPr>
        <p:spPr>
          <a:xfrm rot="-4477722">
            <a:off x="11465883" y="4694717"/>
            <a:ext cx="752623" cy="369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60 kts</a:t>
            </a:r>
            <a:endParaRPr b="1" sz="1800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6" name="Google Shape;1046;g34932c3bc03_0_1818"/>
          <p:cNvSpPr txBox="1"/>
          <p:nvPr/>
        </p:nvSpPr>
        <p:spPr>
          <a:xfrm>
            <a:off x="2117846" y="3926841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50ᵒ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7" name="Google Shape;1047;g34932c3bc03_0_1818"/>
          <p:cNvSpPr txBox="1"/>
          <p:nvPr/>
        </p:nvSpPr>
        <p:spPr>
          <a:xfrm>
            <a:off x="5473686" y="3873266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50ᵒ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8" name="Google Shape;1048;g34932c3bc03_0_1818"/>
          <p:cNvSpPr txBox="1"/>
          <p:nvPr/>
        </p:nvSpPr>
        <p:spPr>
          <a:xfrm>
            <a:off x="8386583" y="3925854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50ᵒ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9" name="Google Shape;1049;g34932c3bc03_0_1818"/>
          <p:cNvSpPr txBox="1"/>
          <p:nvPr/>
        </p:nvSpPr>
        <p:spPr>
          <a:xfrm>
            <a:off x="11214627" y="3995489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50ᵒ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0" name="Google Shape;1050;g34932c3bc03_0_1818"/>
          <p:cNvSpPr txBox="1"/>
          <p:nvPr/>
        </p:nvSpPr>
        <p:spPr>
          <a:xfrm rot="-2242337">
            <a:off x="1205695" y="3797371"/>
            <a:ext cx="752729" cy="369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50 kts</a:t>
            </a:r>
            <a:endParaRPr b="1" sz="180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1" name="Google Shape;1051;g34932c3bc03_0_1818"/>
          <p:cNvSpPr txBox="1"/>
          <p:nvPr/>
        </p:nvSpPr>
        <p:spPr>
          <a:xfrm rot="-2242337">
            <a:off x="4520663" y="3795372"/>
            <a:ext cx="752729" cy="369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50 kts</a:t>
            </a:r>
            <a:endParaRPr b="1" sz="180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2" name="Google Shape;1052;g34932c3bc03_0_1818"/>
          <p:cNvSpPr txBox="1"/>
          <p:nvPr/>
        </p:nvSpPr>
        <p:spPr>
          <a:xfrm rot="-2242337">
            <a:off x="7364634" y="3793373"/>
            <a:ext cx="752729" cy="369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50 kts</a:t>
            </a:r>
            <a:endParaRPr b="1" sz="180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3" name="Google Shape;1053;g34932c3bc03_0_1818"/>
          <p:cNvSpPr txBox="1"/>
          <p:nvPr/>
        </p:nvSpPr>
        <p:spPr>
          <a:xfrm rot="-2242337">
            <a:off x="10181094" y="3895006"/>
            <a:ext cx="752729" cy="369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50 kts</a:t>
            </a:r>
            <a:endParaRPr b="1" sz="180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4" name="Google Shape;1054;g34932c3bc03_0_1818"/>
          <p:cNvSpPr txBox="1"/>
          <p:nvPr/>
        </p:nvSpPr>
        <p:spPr>
          <a:xfrm>
            <a:off x="1122294" y="5259122"/>
            <a:ext cx="75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42 kts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5" name="Google Shape;1055;g34932c3bc03_0_1818"/>
          <p:cNvSpPr txBox="1"/>
          <p:nvPr/>
        </p:nvSpPr>
        <p:spPr>
          <a:xfrm>
            <a:off x="1154743" y="4682851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16ᵒ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6" name="Google Shape;1056;g34932c3bc03_0_1818"/>
          <p:cNvSpPr txBox="1"/>
          <p:nvPr/>
        </p:nvSpPr>
        <p:spPr>
          <a:xfrm>
            <a:off x="4334421" y="5364360"/>
            <a:ext cx="75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 kts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7" name="Google Shape;1057;g34932c3bc03_0_1818"/>
          <p:cNvSpPr txBox="1"/>
          <p:nvPr/>
        </p:nvSpPr>
        <p:spPr>
          <a:xfrm>
            <a:off x="4314941" y="4803719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37ᵒ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8" name="Google Shape;1058;g34932c3bc03_0_1818"/>
          <p:cNvSpPr txBox="1"/>
          <p:nvPr/>
        </p:nvSpPr>
        <p:spPr>
          <a:xfrm>
            <a:off x="6953558" y="5520887"/>
            <a:ext cx="75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 kts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9" name="Google Shape;1059;g34932c3bc03_0_1818"/>
          <p:cNvSpPr txBox="1"/>
          <p:nvPr/>
        </p:nvSpPr>
        <p:spPr>
          <a:xfrm>
            <a:off x="7037172" y="5011713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59ᵒ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0" name="Google Shape;1060;g34932c3bc03_0_1818"/>
          <p:cNvSpPr txBox="1"/>
          <p:nvPr/>
        </p:nvSpPr>
        <p:spPr>
          <a:xfrm>
            <a:off x="9577365" y="5761877"/>
            <a:ext cx="75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47 kts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1" name="Google Shape;1061;g34932c3bc03_0_1818"/>
          <p:cNvSpPr txBox="1"/>
          <p:nvPr/>
        </p:nvSpPr>
        <p:spPr>
          <a:xfrm>
            <a:off x="9755220" y="5168768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76ᵒ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5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g34932c3bc03_0_1864"/>
          <p:cNvSpPr txBox="1"/>
          <p:nvPr/>
        </p:nvSpPr>
        <p:spPr>
          <a:xfrm>
            <a:off x="3391977" y="165122"/>
            <a:ext cx="527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happens when we decrease mean wind speeds?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34932c3bc03_0_1868"/>
          <p:cNvSpPr txBox="1"/>
          <p:nvPr/>
        </p:nvSpPr>
        <p:spPr>
          <a:xfrm>
            <a:off x="3391977" y="165122"/>
            <a:ext cx="527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happens when we decrease mean wind speeds?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2" name="Google Shape;1072;g34932c3bc03_0_1868"/>
          <p:cNvSpPr txBox="1"/>
          <p:nvPr/>
        </p:nvSpPr>
        <p:spPr>
          <a:xfrm>
            <a:off x="335373" y="1280150"/>
            <a:ext cx="51759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PROP/LLJ</a:t>
            </a: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30 kts</a:t>
            </a:r>
            <a:endParaRPr sz="19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θ = 50 degrees (0.87 radians)</a:t>
            </a:r>
            <a:endParaRPr sz="19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MCS</a:t>
            </a: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19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𝜑?</a:t>
            </a:r>
            <a:endParaRPr sz="1900"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6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34932c3bc03_0_1873"/>
          <p:cNvSpPr txBox="1"/>
          <p:nvPr/>
        </p:nvSpPr>
        <p:spPr>
          <a:xfrm>
            <a:off x="3391977" y="165122"/>
            <a:ext cx="527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happens when we decrease mean wind speeds?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8" name="Google Shape;1078;g34932c3bc03_0_1873"/>
          <p:cNvSpPr txBox="1"/>
          <p:nvPr/>
        </p:nvSpPr>
        <p:spPr>
          <a:xfrm>
            <a:off x="335372" y="1280150"/>
            <a:ext cx="68232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PROP/LLJ</a:t>
            </a: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30 kts</a:t>
            </a:r>
            <a:endParaRPr sz="19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θ = 50 degrees (0.87 radians)</a:t>
            </a:r>
            <a:endParaRPr sz="19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MCS</a:t>
            </a: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19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𝜑?</a:t>
            </a:r>
            <a:endParaRPr sz="1900"/>
          </a:p>
        </p:txBody>
      </p:sp>
      <p:cxnSp>
        <p:nvCxnSpPr>
          <p:cNvPr id="1079" name="Google Shape;1079;g34932c3bc03_0_1873"/>
          <p:cNvCxnSpPr/>
          <p:nvPr/>
        </p:nvCxnSpPr>
        <p:spPr>
          <a:xfrm flipH="1" rot="10800000">
            <a:off x="885870" y="2849313"/>
            <a:ext cx="2523300" cy="18681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080" name="Google Shape;1080;g34932c3bc03_0_1873"/>
          <p:cNvCxnSpPr/>
          <p:nvPr/>
        </p:nvCxnSpPr>
        <p:spPr>
          <a:xfrm flipH="1">
            <a:off x="2934184" y="2849393"/>
            <a:ext cx="491400" cy="14067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081" name="Google Shape;1081;g34932c3bc03_0_1873"/>
          <p:cNvCxnSpPr/>
          <p:nvPr/>
        </p:nvCxnSpPr>
        <p:spPr>
          <a:xfrm flipH="1" rot="10800000">
            <a:off x="876260" y="4255976"/>
            <a:ext cx="2058000" cy="501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082" name="Google Shape;1082;g34932c3bc03_0_1873"/>
          <p:cNvSpPr/>
          <p:nvPr/>
        </p:nvSpPr>
        <p:spPr>
          <a:xfrm rot="10800000">
            <a:off x="2910786" y="3100482"/>
            <a:ext cx="538200" cy="3387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3" name="Google Shape;1083;g34932c3bc03_0_1873"/>
          <p:cNvSpPr/>
          <p:nvPr/>
        </p:nvSpPr>
        <p:spPr>
          <a:xfrm rot="2071893">
            <a:off x="1226799" y="4217362"/>
            <a:ext cx="538228" cy="33868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4" name="Google Shape;1084;g34932c3bc03_0_1873"/>
          <p:cNvSpPr txBox="1"/>
          <p:nvPr/>
        </p:nvSpPr>
        <p:spPr>
          <a:xfrm>
            <a:off x="2901256" y="3122863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50ᵒ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5" name="Google Shape;1085;g34932c3bc03_0_1873"/>
          <p:cNvSpPr txBox="1"/>
          <p:nvPr/>
        </p:nvSpPr>
        <p:spPr>
          <a:xfrm rot="-2242337">
            <a:off x="1608018" y="3350321"/>
            <a:ext cx="752729" cy="369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60 kts</a:t>
            </a:r>
            <a:endParaRPr b="1" sz="180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6" name="Google Shape;1086;g34932c3bc03_0_1873"/>
          <p:cNvSpPr txBox="1"/>
          <p:nvPr/>
        </p:nvSpPr>
        <p:spPr>
          <a:xfrm rot="-4477722">
            <a:off x="3072699" y="3390971"/>
            <a:ext cx="752623" cy="369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30 kts</a:t>
            </a:r>
            <a:endParaRPr b="1" sz="1800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0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g34932c3bc03_0_1886"/>
          <p:cNvSpPr txBox="1"/>
          <p:nvPr/>
        </p:nvSpPr>
        <p:spPr>
          <a:xfrm>
            <a:off x="3391977" y="165122"/>
            <a:ext cx="527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happens when we decrease mean wind speeds?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2" name="Google Shape;1092;g34932c3bc03_0_1886"/>
          <p:cNvSpPr txBox="1"/>
          <p:nvPr/>
        </p:nvSpPr>
        <p:spPr>
          <a:xfrm>
            <a:off x="335373" y="1280150"/>
            <a:ext cx="60084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PROP/LLJ</a:t>
            </a: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30 kts</a:t>
            </a:r>
            <a:endParaRPr sz="19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θ = 50 degrees (0.87 radians)</a:t>
            </a:r>
            <a:endParaRPr sz="19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MCS</a:t>
            </a: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19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𝜑?</a:t>
            </a:r>
            <a:endParaRPr sz="1900"/>
          </a:p>
        </p:txBody>
      </p:sp>
      <p:cxnSp>
        <p:nvCxnSpPr>
          <p:cNvPr id="1093" name="Google Shape;1093;g34932c3bc03_0_1886"/>
          <p:cNvCxnSpPr/>
          <p:nvPr/>
        </p:nvCxnSpPr>
        <p:spPr>
          <a:xfrm flipH="1" rot="10800000">
            <a:off x="885870" y="2849313"/>
            <a:ext cx="2523300" cy="18681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094" name="Google Shape;1094;g34932c3bc03_0_1886"/>
          <p:cNvCxnSpPr/>
          <p:nvPr/>
        </p:nvCxnSpPr>
        <p:spPr>
          <a:xfrm flipH="1">
            <a:off x="2934184" y="2849393"/>
            <a:ext cx="491400" cy="14067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095" name="Google Shape;1095;g34932c3bc03_0_1886"/>
          <p:cNvCxnSpPr/>
          <p:nvPr/>
        </p:nvCxnSpPr>
        <p:spPr>
          <a:xfrm flipH="1" rot="10800000">
            <a:off x="876260" y="4255976"/>
            <a:ext cx="2058000" cy="501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096" name="Google Shape;1096;g34932c3bc03_0_1886"/>
          <p:cNvSpPr/>
          <p:nvPr/>
        </p:nvSpPr>
        <p:spPr>
          <a:xfrm rot="10800000">
            <a:off x="2910786" y="3100482"/>
            <a:ext cx="538200" cy="3387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7" name="Google Shape;1097;g34932c3bc03_0_1886"/>
          <p:cNvSpPr/>
          <p:nvPr/>
        </p:nvSpPr>
        <p:spPr>
          <a:xfrm rot="2071893">
            <a:off x="1226799" y="4217362"/>
            <a:ext cx="538228" cy="33868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98" name="Google Shape;1098;g34932c3bc03_0_1886"/>
          <p:cNvCxnSpPr/>
          <p:nvPr/>
        </p:nvCxnSpPr>
        <p:spPr>
          <a:xfrm flipH="1" rot="10800000">
            <a:off x="4412570" y="3134723"/>
            <a:ext cx="2008500" cy="15021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099" name="Google Shape;1099;g34932c3bc03_0_1886"/>
          <p:cNvCxnSpPr/>
          <p:nvPr/>
        </p:nvCxnSpPr>
        <p:spPr>
          <a:xfrm flipH="1">
            <a:off x="5939341" y="3134795"/>
            <a:ext cx="491400" cy="14067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100" name="Google Shape;1100;g34932c3bc03_0_1886"/>
          <p:cNvCxnSpPr/>
          <p:nvPr/>
        </p:nvCxnSpPr>
        <p:spPr>
          <a:xfrm flipH="1" rot="10800000">
            <a:off x="4412570" y="4519418"/>
            <a:ext cx="1546500" cy="130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101" name="Google Shape;1101;g34932c3bc03_0_1886"/>
          <p:cNvSpPr/>
          <p:nvPr/>
        </p:nvSpPr>
        <p:spPr>
          <a:xfrm rot="10800000">
            <a:off x="5923850" y="3365941"/>
            <a:ext cx="538200" cy="3387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2" name="Google Shape;1102;g34932c3bc03_0_1886"/>
          <p:cNvSpPr/>
          <p:nvPr/>
        </p:nvSpPr>
        <p:spPr>
          <a:xfrm rot="2071893">
            <a:off x="4550712" y="4257034"/>
            <a:ext cx="538228" cy="33868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3" name="Google Shape;1103;g34932c3bc03_0_1886"/>
          <p:cNvSpPr txBox="1"/>
          <p:nvPr/>
        </p:nvSpPr>
        <p:spPr>
          <a:xfrm>
            <a:off x="2901256" y="3122863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50ᵒ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4" name="Google Shape;1104;g34932c3bc03_0_1886"/>
          <p:cNvSpPr txBox="1"/>
          <p:nvPr/>
        </p:nvSpPr>
        <p:spPr>
          <a:xfrm>
            <a:off x="5910504" y="3421772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50ᵒ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5" name="Google Shape;1105;g34932c3bc03_0_1886"/>
          <p:cNvSpPr txBox="1"/>
          <p:nvPr/>
        </p:nvSpPr>
        <p:spPr>
          <a:xfrm rot="-2242337">
            <a:off x="1608018" y="3350321"/>
            <a:ext cx="752729" cy="369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60 kts</a:t>
            </a:r>
            <a:endParaRPr b="1" sz="180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6" name="Google Shape;1106;g34932c3bc03_0_1886"/>
          <p:cNvSpPr txBox="1"/>
          <p:nvPr/>
        </p:nvSpPr>
        <p:spPr>
          <a:xfrm rot="-2242337">
            <a:off x="4954645" y="3457153"/>
            <a:ext cx="752729" cy="369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45 kts</a:t>
            </a:r>
            <a:endParaRPr b="1" sz="180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7" name="Google Shape;1107;g34932c3bc03_0_1886"/>
          <p:cNvSpPr txBox="1"/>
          <p:nvPr/>
        </p:nvSpPr>
        <p:spPr>
          <a:xfrm rot="-4477722">
            <a:off x="3072699" y="3390971"/>
            <a:ext cx="752623" cy="369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30 kts</a:t>
            </a:r>
            <a:endParaRPr b="1" sz="1800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8" name="Google Shape;1108;g34932c3bc03_0_1886"/>
          <p:cNvSpPr txBox="1"/>
          <p:nvPr/>
        </p:nvSpPr>
        <p:spPr>
          <a:xfrm rot="-4477722">
            <a:off x="6051714" y="3682479"/>
            <a:ext cx="752623" cy="369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30 kts</a:t>
            </a:r>
            <a:endParaRPr b="1" sz="1800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2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34932c3bc03_0_1907"/>
          <p:cNvSpPr txBox="1"/>
          <p:nvPr/>
        </p:nvSpPr>
        <p:spPr>
          <a:xfrm>
            <a:off x="3391977" y="165122"/>
            <a:ext cx="527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happens when we decrease mean wind speeds?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4" name="Google Shape;1114;g34932c3bc03_0_1907"/>
          <p:cNvSpPr txBox="1"/>
          <p:nvPr/>
        </p:nvSpPr>
        <p:spPr>
          <a:xfrm>
            <a:off x="335373" y="1280150"/>
            <a:ext cx="63705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PROP/LLJ</a:t>
            </a: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30 kts</a:t>
            </a:r>
            <a:endParaRPr sz="19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θ = 50 degrees (0.87 radians)</a:t>
            </a:r>
            <a:endParaRPr sz="19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MCS</a:t>
            </a: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19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𝜑?</a:t>
            </a:r>
            <a:endParaRPr sz="1900"/>
          </a:p>
        </p:txBody>
      </p:sp>
      <p:cxnSp>
        <p:nvCxnSpPr>
          <p:cNvPr id="1115" name="Google Shape;1115;g34932c3bc03_0_1907"/>
          <p:cNvCxnSpPr/>
          <p:nvPr/>
        </p:nvCxnSpPr>
        <p:spPr>
          <a:xfrm flipH="1" rot="10800000">
            <a:off x="885870" y="2849313"/>
            <a:ext cx="2523300" cy="18681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116" name="Google Shape;1116;g34932c3bc03_0_1907"/>
          <p:cNvCxnSpPr/>
          <p:nvPr/>
        </p:nvCxnSpPr>
        <p:spPr>
          <a:xfrm flipH="1">
            <a:off x="2934184" y="2849393"/>
            <a:ext cx="491400" cy="14067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117" name="Google Shape;1117;g34932c3bc03_0_1907"/>
          <p:cNvCxnSpPr/>
          <p:nvPr/>
        </p:nvCxnSpPr>
        <p:spPr>
          <a:xfrm flipH="1" rot="10800000">
            <a:off x="876260" y="4255976"/>
            <a:ext cx="2058000" cy="501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118" name="Google Shape;1118;g34932c3bc03_0_1907"/>
          <p:cNvSpPr/>
          <p:nvPr/>
        </p:nvSpPr>
        <p:spPr>
          <a:xfrm rot="10800000">
            <a:off x="2910786" y="3100482"/>
            <a:ext cx="538200" cy="3387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9" name="Google Shape;1119;g34932c3bc03_0_1907"/>
          <p:cNvSpPr/>
          <p:nvPr/>
        </p:nvSpPr>
        <p:spPr>
          <a:xfrm rot="2071893">
            <a:off x="1226799" y="4217362"/>
            <a:ext cx="538228" cy="33868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20" name="Google Shape;1120;g34932c3bc03_0_1907"/>
          <p:cNvCxnSpPr/>
          <p:nvPr/>
        </p:nvCxnSpPr>
        <p:spPr>
          <a:xfrm flipH="1" rot="10800000">
            <a:off x="4412570" y="3134723"/>
            <a:ext cx="2008500" cy="15021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121" name="Google Shape;1121;g34932c3bc03_0_1907"/>
          <p:cNvCxnSpPr/>
          <p:nvPr/>
        </p:nvCxnSpPr>
        <p:spPr>
          <a:xfrm flipH="1">
            <a:off x="5939341" y="3134795"/>
            <a:ext cx="491400" cy="14067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122" name="Google Shape;1122;g34932c3bc03_0_1907"/>
          <p:cNvCxnSpPr/>
          <p:nvPr/>
        </p:nvCxnSpPr>
        <p:spPr>
          <a:xfrm flipH="1" rot="10800000">
            <a:off x="4412570" y="4519418"/>
            <a:ext cx="1546500" cy="130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123" name="Google Shape;1123;g34932c3bc03_0_1907"/>
          <p:cNvSpPr/>
          <p:nvPr/>
        </p:nvSpPr>
        <p:spPr>
          <a:xfrm rot="10800000">
            <a:off x="5923850" y="3365941"/>
            <a:ext cx="538200" cy="3387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4" name="Google Shape;1124;g34932c3bc03_0_1907"/>
          <p:cNvSpPr/>
          <p:nvPr/>
        </p:nvSpPr>
        <p:spPr>
          <a:xfrm rot="2071893">
            <a:off x="4550712" y="4257034"/>
            <a:ext cx="538228" cy="33868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25" name="Google Shape;1125;g34932c3bc03_0_1907"/>
          <p:cNvCxnSpPr/>
          <p:nvPr/>
        </p:nvCxnSpPr>
        <p:spPr>
          <a:xfrm flipH="1" rot="10800000">
            <a:off x="7526822" y="3470618"/>
            <a:ext cx="1482900" cy="11796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126" name="Google Shape;1126;g34932c3bc03_0_1907"/>
          <p:cNvCxnSpPr/>
          <p:nvPr/>
        </p:nvCxnSpPr>
        <p:spPr>
          <a:xfrm flipH="1">
            <a:off x="8541017" y="3486573"/>
            <a:ext cx="491400" cy="14067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127" name="Google Shape;1127;g34932c3bc03_0_1907"/>
          <p:cNvCxnSpPr/>
          <p:nvPr/>
        </p:nvCxnSpPr>
        <p:spPr>
          <a:xfrm>
            <a:off x="7584717" y="4643010"/>
            <a:ext cx="968400" cy="2124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128" name="Google Shape;1128;g34932c3bc03_0_1907"/>
          <p:cNvSpPr/>
          <p:nvPr/>
        </p:nvSpPr>
        <p:spPr>
          <a:xfrm rot="10800000">
            <a:off x="8511179" y="3751193"/>
            <a:ext cx="538200" cy="3387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9" name="Google Shape;1129;g34932c3bc03_0_1907"/>
          <p:cNvSpPr/>
          <p:nvPr/>
        </p:nvSpPr>
        <p:spPr>
          <a:xfrm rot="2071893">
            <a:off x="7493924" y="4383377"/>
            <a:ext cx="538228" cy="33868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0" name="Google Shape;1130;g34932c3bc03_0_1907"/>
          <p:cNvSpPr txBox="1"/>
          <p:nvPr/>
        </p:nvSpPr>
        <p:spPr>
          <a:xfrm>
            <a:off x="2901256" y="3122863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50ᵒ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1" name="Google Shape;1131;g34932c3bc03_0_1907"/>
          <p:cNvSpPr txBox="1"/>
          <p:nvPr/>
        </p:nvSpPr>
        <p:spPr>
          <a:xfrm>
            <a:off x="5910504" y="3421772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50ᵒ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2" name="Google Shape;1132;g34932c3bc03_0_1907"/>
          <p:cNvSpPr txBox="1"/>
          <p:nvPr/>
        </p:nvSpPr>
        <p:spPr>
          <a:xfrm>
            <a:off x="8497533" y="3755130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50ᵒ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3" name="Google Shape;1133;g34932c3bc03_0_1907"/>
          <p:cNvSpPr txBox="1"/>
          <p:nvPr/>
        </p:nvSpPr>
        <p:spPr>
          <a:xfrm rot="-2242337">
            <a:off x="1608018" y="3350321"/>
            <a:ext cx="752729" cy="369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60 kts</a:t>
            </a:r>
            <a:endParaRPr b="1" sz="180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4" name="Google Shape;1134;g34932c3bc03_0_1907"/>
          <p:cNvSpPr txBox="1"/>
          <p:nvPr/>
        </p:nvSpPr>
        <p:spPr>
          <a:xfrm rot="-2242337">
            <a:off x="4954645" y="3457153"/>
            <a:ext cx="752729" cy="369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45 kts</a:t>
            </a:r>
            <a:endParaRPr b="1" sz="180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5" name="Google Shape;1135;g34932c3bc03_0_1907"/>
          <p:cNvSpPr txBox="1"/>
          <p:nvPr/>
        </p:nvSpPr>
        <p:spPr>
          <a:xfrm rot="-2242337">
            <a:off x="7726963" y="3721642"/>
            <a:ext cx="752729" cy="369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30 kts</a:t>
            </a:r>
            <a:endParaRPr b="1" sz="180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6" name="Google Shape;1136;g34932c3bc03_0_1907"/>
          <p:cNvSpPr txBox="1"/>
          <p:nvPr/>
        </p:nvSpPr>
        <p:spPr>
          <a:xfrm rot="-4477722">
            <a:off x="3072699" y="3390971"/>
            <a:ext cx="752623" cy="369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30 kts</a:t>
            </a:r>
            <a:endParaRPr b="1" sz="1800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7" name="Google Shape;1137;g34932c3bc03_0_1907"/>
          <p:cNvSpPr txBox="1"/>
          <p:nvPr/>
        </p:nvSpPr>
        <p:spPr>
          <a:xfrm rot="-4477722">
            <a:off x="6051714" y="3682479"/>
            <a:ext cx="752623" cy="369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30 kts</a:t>
            </a:r>
            <a:endParaRPr b="1" sz="1800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8" name="Google Shape;1138;g34932c3bc03_0_1907"/>
          <p:cNvSpPr txBox="1"/>
          <p:nvPr/>
        </p:nvSpPr>
        <p:spPr>
          <a:xfrm rot="-4477722">
            <a:off x="8540021" y="4107729"/>
            <a:ext cx="752623" cy="369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30 kts</a:t>
            </a:r>
            <a:endParaRPr b="1" sz="1800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2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g34932c3bc03_0_1936"/>
          <p:cNvSpPr txBox="1"/>
          <p:nvPr/>
        </p:nvSpPr>
        <p:spPr>
          <a:xfrm>
            <a:off x="3391977" y="165122"/>
            <a:ext cx="527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happens when we decrease mean wind speeds?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4" name="Google Shape;1144;g34932c3bc03_0_1936"/>
          <p:cNvSpPr txBox="1"/>
          <p:nvPr/>
        </p:nvSpPr>
        <p:spPr>
          <a:xfrm>
            <a:off x="335372" y="1280150"/>
            <a:ext cx="69474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PROP/LLJ</a:t>
            </a: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30 kts</a:t>
            </a:r>
            <a:endParaRPr sz="19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θ = 50 degrees (0.87 radians)</a:t>
            </a:r>
            <a:endParaRPr sz="19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MCS</a:t>
            </a: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19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𝜑?</a:t>
            </a:r>
            <a:endParaRPr sz="1900"/>
          </a:p>
        </p:txBody>
      </p:sp>
      <p:cxnSp>
        <p:nvCxnSpPr>
          <p:cNvPr id="1145" name="Google Shape;1145;g34932c3bc03_0_1936"/>
          <p:cNvCxnSpPr/>
          <p:nvPr/>
        </p:nvCxnSpPr>
        <p:spPr>
          <a:xfrm flipH="1" rot="10800000">
            <a:off x="885870" y="2849313"/>
            <a:ext cx="2523300" cy="18681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146" name="Google Shape;1146;g34932c3bc03_0_1936"/>
          <p:cNvCxnSpPr/>
          <p:nvPr/>
        </p:nvCxnSpPr>
        <p:spPr>
          <a:xfrm flipH="1">
            <a:off x="2934184" y="2849393"/>
            <a:ext cx="491400" cy="14067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147" name="Google Shape;1147;g34932c3bc03_0_1936"/>
          <p:cNvCxnSpPr/>
          <p:nvPr/>
        </p:nvCxnSpPr>
        <p:spPr>
          <a:xfrm flipH="1" rot="10800000">
            <a:off x="876260" y="4255976"/>
            <a:ext cx="2058000" cy="501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148" name="Google Shape;1148;g34932c3bc03_0_1936"/>
          <p:cNvSpPr/>
          <p:nvPr/>
        </p:nvSpPr>
        <p:spPr>
          <a:xfrm rot="10800000">
            <a:off x="2910786" y="3100482"/>
            <a:ext cx="538200" cy="3387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9" name="Google Shape;1149;g34932c3bc03_0_1936"/>
          <p:cNvSpPr/>
          <p:nvPr/>
        </p:nvSpPr>
        <p:spPr>
          <a:xfrm rot="2071893">
            <a:off x="1226799" y="4217362"/>
            <a:ext cx="538228" cy="33868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50" name="Google Shape;1150;g34932c3bc03_0_1936"/>
          <p:cNvCxnSpPr/>
          <p:nvPr/>
        </p:nvCxnSpPr>
        <p:spPr>
          <a:xfrm flipH="1" rot="10800000">
            <a:off x="4412570" y="3134723"/>
            <a:ext cx="2008500" cy="15021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151" name="Google Shape;1151;g34932c3bc03_0_1936"/>
          <p:cNvCxnSpPr/>
          <p:nvPr/>
        </p:nvCxnSpPr>
        <p:spPr>
          <a:xfrm flipH="1">
            <a:off x="5939341" y="3134795"/>
            <a:ext cx="491400" cy="14067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152" name="Google Shape;1152;g34932c3bc03_0_1936"/>
          <p:cNvCxnSpPr/>
          <p:nvPr/>
        </p:nvCxnSpPr>
        <p:spPr>
          <a:xfrm flipH="1" rot="10800000">
            <a:off x="4412570" y="4519418"/>
            <a:ext cx="1546500" cy="130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153" name="Google Shape;1153;g34932c3bc03_0_1936"/>
          <p:cNvSpPr/>
          <p:nvPr/>
        </p:nvSpPr>
        <p:spPr>
          <a:xfrm rot="10800000">
            <a:off x="5923850" y="3365941"/>
            <a:ext cx="538200" cy="3387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4" name="Google Shape;1154;g34932c3bc03_0_1936"/>
          <p:cNvSpPr/>
          <p:nvPr/>
        </p:nvSpPr>
        <p:spPr>
          <a:xfrm rot="2071893">
            <a:off x="4550712" y="4257034"/>
            <a:ext cx="538228" cy="33868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55" name="Google Shape;1155;g34932c3bc03_0_1936"/>
          <p:cNvCxnSpPr/>
          <p:nvPr/>
        </p:nvCxnSpPr>
        <p:spPr>
          <a:xfrm flipH="1" rot="10800000">
            <a:off x="7526822" y="3470618"/>
            <a:ext cx="1482900" cy="11796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156" name="Google Shape;1156;g34932c3bc03_0_1936"/>
          <p:cNvCxnSpPr/>
          <p:nvPr/>
        </p:nvCxnSpPr>
        <p:spPr>
          <a:xfrm flipH="1">
            <a:off x="8541017" y="3486573"/>
            <a:ext cx="491400" cy="14067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157" name="Google Shape;1157;g34932c3bc03_0_1936"/>
          <p:cNvCxnSpPr/>
          <p:nvPr/>
        </p:nvCxnSpPr>
        <p:spPr>
          <a:xfrm>
            <a:off x="7584717" y="4643010"/>
            <a:ext cx="968400" cy="2124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158" name="Google Shape;1158;g34932c3bc03_0_1936"/>
          <p:cNvSpPr/>
          <p:nvPr/>
        </p:nvSpPr>
        <p:spPr>
          <a:xfrm rot="10800000">
            <a:off x="8511179" y="3751193"/>
            <a:ext cx="538200" cy="3387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9" name="Google Shape;1159;g34932c3bc03_0_1936"/>
          <p:cNvSpPr/>
          <p:nvPr/>
        </p:nvSpPr>
        <p:spPr>
          <a:xfrm rot="2071893">
            <a:off x="7493924" y="4383377"/>
            <a:ext cx="538228" cy="33868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60" name="Google Shape;1160;g34932c3bc03_0_1936"/>
          <p:cNvCxnSpPr/>
          <p:nvPr/>
        </p:nvCxnSpPr>
        <p:spPr>
          <a:xfrm flipH="1" rot="10800000">
            <a:off x="10702236" y="3906469"/>
            <a:ext cx="975900" cy="8952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161" name="Google Shape;1161;g34932c3bc03_0_1936"/>
          <p:cNvCxnSpPr/>
          <p:nvPr/>
        </p:nvCxnSpPr>
        <p:spPr>
          <a:xfrm flipH="1">
            <a:off x="11223029" y="3900815"/>
            <a:ext cx="491400" cy="14067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162" name="Google Shape;1162;g34932c3bc03_0_1936"/>
          <p:cNvCxnSpPr/>
          <p:nvPr/>
        </p:nvCxnSpPr>
        <p:spPr>
          <a:xfrm>
            <a:off x="10755098" y="4807231"/>
            <a:ext cx="489000" cy="5004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163" name="Google Shape;1163;g34932c3bc03_0_1936"/>
          <p:cNvSpPr/>
          <p:nvPr/>
        </p:nvSpPr>
        <p:spPr>
          <a:xfrm rot="4666149">
            <a:off x="10522976" y="4483387"/>
            <a:ext cx="538114" cy="338872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4" name="Google Shape;1164;g34932c3bc03_0_1936"/>
          <p:cNvSpPr txBox="1"/>
          <p:nvPr/>
        </p:nvSpPr>
        <p:spPr>
          <a:xfrm>
            <a:off x="2901256" y="3122863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50ᵒ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5" name="Google Shape;1165;g34932c3bc03_0_1936"/>
          <p:cNvSpPr txBox="1"/>
          <p:nvPr/>
        </p:nvSpPr>
        <p:spPr>
          <a:xfrm>
            <a:off x="5910504" y="3421772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50ᵒ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6" name="Google Shape;1166;g34932c3bc03_0_1936"/>
          <p:cNvSpPr txBox="1"/>
          <p:nvPr/>
        </p:nvSpPr>
        <p:spPr>
          <a:xfrm>
            <a:off x="8497533" y="3755130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50ᵒ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7" name="Google Shape;1167;g34932c3bc03_0_1936"/>
          <p:cNvSpPr txBox="1"/>
          <p:nvPr/>
        </p:nvSpPr>
        <p:spPr>
          <a:xfrm>
            <a:off x="11174447" y="4236117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50ᵒ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8" name="Google Shape;1168;g34932c3bc03_0_1936"/>
          <p:cNvSpPr/>
          <p:nvPr/>
        </p:nvSpPr>
        <p:spPr>
          <a:xfrm rot="10800000">
            <a:off x="11191996" y="4217422"/>
            <a:ext cx="538200" cy="3387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9" name="Google Shape;1169;g34932c3bc03_0_1936"/>
          <p:cNvSpPr txBox="1"/>
          <p:nvPr/>
        </p:nvSpPr>
        <p:spPr>
          <a:xfrm rot="-2242337">
            <a:off x="1608018" y="3350321"/>
            <a:ext cx="752729" cy="369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60 kts</a:t>
            </a:r>
            <a:endParaRPr b="1" sz="180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0" name="Google Shape;1170;g34932c3bc03_0_1936"/>
          <p:cNvSpPr txBox="1"/>
          <p:nvPr/>
        </p:nvSpPr>
        <p:spPr>
          <a:xfrm rot="-2242337">
            <a:off x="4954645" y="3457153"/>
            <a:ext cx="752729" cy="369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45 kts</a:t>
            </a:r>
            <a:endParaRPr b="1" sz="180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1" name="Google Shape;1171;g34932c3bc03_0_1936"/>
          <p:cNvSpPr txBox="1"/>
          <p:nvPr/>
        </p:nvSpPr>
        <p:spPr>
          <a:xfrm rot="-2242337">
            <a:off x="7726963" y="3721642"/>
            <a:ext cx="752729" cy="369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30 kts</a:t>
            </a:r>
            <a:endParaRPr b="1" sz="180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2" name="Google Shape;1172;g34932c3bc03_0_1936"/>
          <p:cNvSpPr txBox="1"/>
          <p:nvPr/>
        </p:nvSpPr>
        <p:spPr>
          <a:xfrm rot="-2242337">
            <a:off x="10621306" y="4035280"/>
            <a:ext cx="752729" cy="369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15 kts</a:t>
            </a:r>
            <a:endParaRPr b="1" sz="180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3" name="Google Shape;1173;g34932c3bc03_0_1936"/>
          <p:cNvSpPr txBox="1"/>
          <p:nvPr/>
        </p:nvSpPr>
        <p:spPr>
          <a:xfrm rot="-4477722">
            <a:off x="3072699" y="3390971"/>
            <a:ext cx="752623" cy="369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30 kts</a:t>
            </a:r>
            <a:endParaRPr b="1" sz="1800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4" name="Google Shape;1174;g34932c3bc03_0_1936"/>
          <p:cNvSpPr txBox="1"/>
          <p:nvPr/>
        </p:nvSpPr>
        <p:spPr>
          <a:xfrm rot="-4477722">
            <a:off x="6051714" y="3682479"/>
            <a:ext cx="752623" cy="369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30 kts</a:t>
            </a:r>
            <a:endParaRPr b="1" sz="1800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5" name="Google Shape;1175;g34932c3bc03_0_1936"/>
          <p:cNvSpPr txBox="1"/>
          <p:nvPr/>
        </p:nvSpPr>
        <p:spPr>
          <a:xfrm rot="-4477722">
            <a:off x="8540021" y="4107729"/>
            <a:ext cx="752623" cy="369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30 kts</a:t>
            </a:r>
            <a:endParaRPr b="1" sz="1800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6" name="Google Shape;1176;g34932c3bc03_0_1936"/>
          <p:cNvSpPr txBox="1"/>
          <p:nvPr/>
        </p:nvSpPr>
        <p:spPr>
          <a:xfrm rot="-4477722">
            <a:off x="11353910" y="4491899"/>
            <a:ext cx="752623" cy="369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30 kts</a:t>
            </a:r>
            <a:endParaRPr b="1" sz="1800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0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34932c3bc03_0_1973"/>
          <p:cNvSpPr txBox="1"/>
          <p:nvPr/>
        </p:nvSpPr>
        <p:spPr>
          <a:xfrm>
            <a:off x="3391977" y="165122"/>
            <a:ext cx="527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happens when we decrease mean wind speeds?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2" name="Google Shape;1182;g34932c3bc03_0_1973"/>
          <p:cNvSpPr txBox="1"/>
          <p:nvPr/>
        </p:nvSpPr>
        <p:spPr>
          <a:xfrm>
            <a:off x="335372" y="1280150"/>
            <a:ext cx="67815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PROP/LLJ</a:t>
            </a: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30 kts</a:t>
            </a:r>
            <a:endParaRPr sz="19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θ = 50 degrees (0.87 radians)</a:t>
            </a:r>
            <a:endParaRPr sz="19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MCS</a:t>
            </a: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19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𝜑?</a:t>
            </a:r>
            <a:endParaRPr sz="1900"/>
          </a:p>
        </p:txBody>
      </p:sp>
      <p:cxnSp>
        <p:nvCxnSpPr>
          <p:cNvPr id="1183" name="Google Shape;1183;g34932c3bc03_0_1973"/>
          <p:cNvCxnSpPr/>
          <p:nvPr/>
        </p:nvCxnSpPr>
        <p:spPr>
          <a:xfrm flipH="1" rot="10800000">
            <a:off x="885870" y="2849313"/>
            <a:ext cx="2523300" cy="18681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184" name="Google Shape;1184;g34932c3bc03_0_1973"/>
          <p:cNvCxnSpPr/>
          <p:nvPr/>
        </p:nvCxnSpPr>
        <p:spPr>
          <a:xfrm flipH="1">
            <a:off x="2934184" y="2849393"/>
            <a:ext cx="491400" cy="14067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185" name="Google Shape;1185;g34932c3bc03_0_1973"/>
          <p:cNvCxnSpPr/>
          <p:nvPr/>
        </p:nvCxnSpPr>
        <p:spPr>
          <a:xfrm flipH="1" rot="10800000">
            <a:off x="876260" y="4255976"/>
            <a:ext cx="2058000" cy="501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186" name="Google Shape;1186;g34932c3bc03_0_1973"/>
          <p:cNvSpPr/>
          <p:nvPr/>
        </p:nvSpPr>
        <p:spPr>
          <a:xfrm rot="10800000">
            <a:off x="2910786" y="3100482"/>
            <a:ext cx="538200" cy="3387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7" name="Google Shape;1187;g34932c3bc03_0_1973"/>
          <p:cNvSpPr/>
          <p:nvPr/>
        </p:nvSpPr>
        <p:spPr>
          <a:xfrm rot="2071893">
            <a:off x="1226799" y="4217362"/>
            <a:ext cx="538228" cy="33868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88" name="Google Shape;1188;g34932c3bc03_0_1973"/>
          <p:cNvCxnSpPr/>
          <p:nvPr/>
        </p:nvCxnSpPr>
        <p:spPr>
          <a:xfrm flipH="1" rot="10800000">
            <a:off x="4412570" y="3134723"/>
            <a:ext cx="2008500" cy="15021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189" name="Google Shape;1189;g34932c3bc03_0_1973"/>
          <p:cNvCxnSpPr/>
          <p:nvPr/>
        </p:nvCxnSpPr>
        <p:spPr>
          <a:xfrm flipH="1">
            <a:off x="5939341" y="3134795"/>
            <a:ext cx="491400" cy="14067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190" name="Google Shape;1190;g34932c3bc03_0_1973"/>
          <p:cNvCxnSpPr/>
          <p:nvPr/>
        </p:nvCxnSpPr>
        <p:spPr>
          <a:xfrm flipH="1" rot="10800000">
            <a:off x="4412570" y="4519418"/>
            <a:ext cx="1546500" cy="130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191" name="Google Shape;1191;g34932c3bc03_0_1973"/>
          <p:cNvSpPr/>
          <p:nvPr/>
        </p:nvSpPr>
        <p:spPr>
          <a:xfrm rot="10800000">
            <a:off x="5923850" y="3365941"/>
            <a:ext cx="538200" cy="3387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2" name="Google Shape;1192;g34932c3bc03_0_1973"/>
          <p:cNvSpPr/>
          <p:nvPr/>
        </p:nvSpPr>
        <p:spPr>
          <a:xfrm rot="2071893">
            <a:off x="4550712" y="4257034"/>
            <a:ext cx="538228" cy="33868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93" name="Google Shape;1193;g34932c3bc03_0_1973"/>
          <p:cNvCxnSpPr/>
          <p:nvPr/>
        </p:nvCxnSpPr>
        <p:spPr>
          <a:xfrm flipH="1" rot="10800000">
            <a:off x="7526822" y="3470618"/>
            <a:ext cx="1482900" cy="11796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194" name="Google Shape;1194;g34932c3bc03_0_1973"/>
          <p:cNvCxnSpPr/>
          <p:nvPr/>
        </p:nvCxnSpPr>
        <p:spPr>
          <a:xfrm flipH="1">
            <a:off x="8541017" y="3486573"/>
            <a:ext cx="491400" cy="14067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195" name="Google Shape;1195;g34932c3bc03_0_1973"/>
          <p:cNvCxnSpPr/>
          <p:nvPr/>
        </p:nvCxnSpPr>
        <p:spPr>
          <a:xfrm>
            <a:off x="7584717" y="4643010"/>
            <a:ext cx="968400" cy="2124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196" name="Google Shape;1196;g34932c3bc03_0_1973"/>
          <p:cNvSpPr/>
          <p:nvPr/>
        </p:nvSpPr>
        <p:spPr>
          <a:xfrm rot="10800000">
            <a:off x="8511179" y="3751193"/>
            <a:ext cx="538200" cy="3387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7" name="Google Shape;1197;g34932c3bc03_0_1973"/>
          <p:cNvSpPr/>
          <p:nvPr/>
        </p:nvSpPr>
        <p:spPr>
          <a:xfrm rot="2071893">
            <a:off x="7493924" y="4383377"/>
            <a:ext cx="538228" cy="33868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98" name="Google Shape;1198;g34932c3bc03_0_1973"/>
          <p:cNvCxnSpPr/>
          <p:nvPr/>
        </p:nvCxnSpPr>
        <p:spPr>
          <a:xfrm flipH="1" rot="10800000">
            <a:off x="10702236" y="3906469"/>
            <a:ext cx="975900" cy="8952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199" name="Google Shape;1199;g34932c3bc03_0_1973"/>
          <p:cNvCxnSpPr/>
          <p:nvPr/>
        </p:nvCxnSpPr>
        <p:spPr>
          <a:xfrm flipH="1">
            <a:off x="11223029" y="3900815"/>
            <a:ext cx="491400" cy="14067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200" name="Google Shape;1200;g34932c3bc03_0_1973"/>
          <p:cNvCxnSpPr/>
          <p:nvPr/>
        </p:nvCxnSpPr>
        <p:spPr>
          <a:xfrm>
            <a:off x="10755098" y="4807231"/>
            <a:ext cx="489000" cy="5004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201" name="Google Shape;1201;g34932c3bc03_0_1973"/>
          <p:cNvSpPr/>
          <p:nvPr/>
        </p:nvSpPr>
        <p:spPr>
          <a:xfrm rot="4666149">
            <a:off x="10522976" y="4483387"/>
            <a:ext cx="538114" cy="338872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2" name="Google Shape;1202;g34932c3bc03_0_1973"/>
          <p:cNvSpPr txBox="1"/>
          <p:nvPr/>
        </p:nvSpPr>
        <p:spPr>
          <a:xfrm>
            <a:off x="2901256" y="3122863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50ᵒ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3" name="Google Shape;1203;g34932c3bc03_0_1973"/>
          <p:cNvSpPr txBox="1"/>
          <p:nvPr/>
        </p:nvSpPr>
        <p:spPr>
          <a:xfrm>
            <a:off x="5910504" y="3421772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50ᵒ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4" name="Google Shape;1204;g34932c3bc03_0_1973"/>
          <p:cNvSpPr txBox="1"/>
          <p:nvPr/>
        </p:nvSpPr>
        <p:spPr>
          <a:xfrm>
            <a:off x="8497533" y="3755130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50ᵒ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5" name="Google Shape;1205;g34932c3bc03_0_1973"/>
          <p:cNvSpPr txBox="1"/>
          <p:nvPr/>
        </p:nvSpPr>
        <p:spPr>
          <a:xfrm>
            <a:off x="11174447" y="4236117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50ᵒ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6" name="Google Shape;1206;g34932c3bc03_0_1973"/>
          <p:cNvSpPr/>
          <p:nvPr/>
        </p:nvSpPr>
        <p:spPr>
          <a:xfrm rot="10800000">
            <a:off x="11191996" y="4217422"/>
            <a:ext cx="538200" cy="3387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7" name="Google Shape;1207;g34932c3bc03_0_1973"/>
          <p:cNvSpPr txBox="1"/>
          <p:nvPr/>
        </p:nvSpPr>
        <p:spPr>
          <a:xfrm rot="-2242337">
            <a:off x="1608018" y="3350321"/>
            <a:ext cx="752729" cy="369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60 kts</a:t>
            </a:r>
            <a:endParaRPr b="1" sz="180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8" name="Google Shape;1208;g34932c3bc03_0_1973"/>
          <p:cNvSpPr txBox="1"/>
          <p:nvPr/>
        </p:nvSpPr>
        <p:spPr>
          <a:xfrm rot="-2242337">
            <a:off x="4954645" y="3457153"/>
            <a:ext cx="752729" cy="369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45 kts</a:t>
            </a:r>
            <a:endParaRPr b="1" sz="180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9" name="Google Shape;1209;g34932c3bc03_0_1973"/>
          <p:cNvSpPr txBox="1"/>
          <p:nvPr/>
        </p:nvSpPr>
        <p:spPr>
          <a:xfrm rot="-2242337">
            <a:off x="7726963" y="3721642"/>
            <a:ext cx="752729" cy="369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30 kts</a:t>
            </a:r>
            <a:endParaRPr b="1" sz="180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0" name="Google Shape;1210;g34932c3bc03_0_1973"/>
          <p:cNvSpPr txBox="1"/>
          <p:nvPr/>
        </p:nvSpPr>
        <p:spPr>
          <a:xfrm rot="-2242337">
            <a:off x="10621306" y="4035280"/>
            <a:ext cx="752729" cy="369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15 kts</a:t>
            </a:r>
            <a:endParaRPr b="1" sz="180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1" name="Google Shape;1211;g34932c3bc03_0_1973"/>
          <p:cNvSpPr txBox="1"/>
          <p:nvPr/>
        </p:nvSpPr>
        <p:spPr>
          <a:xfrm rot="-4477722">
            <a:off x="3072699" y="3390971"/>
            <a:ext cx="752623" cy="369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30 kts</a:t>
            </a:r>
            <a:endParaRPr b="1" sz="1800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2" name="Google Shape;1212;g34932c3bc03_0_1973"/>
          <p:cNvSpPr txBox="1"/>
          <p:nvPr/>
        </p:nvSpPr>
        <p:spPr>
          <a:xfrm rot="-4477722">
            <a:off x="6051714" y="3682479"/>
            <a:ext cx="752623" cy="369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30 kts</a:t>
            </a:r>
            <a:endParaRPr b="1" sz="1800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3" name="Google Shape;1213;g34932c3bc03_0_1973"/>
          <p:cNvSpPr txBox="1"/>
          <p:nvPr/>
        </p:nvSpPr>
        <p:spPr>
          <a:xfrm rot="-4477722">
            <a:off x="8540021" y="4107729"/>
            <a:ext cx="752623" cy="369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30 kts</a:t>
            </a:r>
            <a:endParaRPr b="1" sz="1800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4" name="Google Shape;1214;g34932c3bc03_0_1973"/>
          <p:cNvSpPr txBox="1"/>
          <p:nvPr/>
        </p:nvSpPr>
        <p:spPr>
          <a:xfrm rot="-4477722">
            <a:off x="11353910" y="4491899"/>
            <a:ext cx="752623" cy="369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30 kts</a:t>
            </a:r>
            <a:endParaRPr b="1" sz="1800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5" name="Google Shape;1215;g34932c3bc03_0_1973"/>
          <p:cNvSpPr txBox="1"/>
          <p:nvPr/>
        </p:nvSpPr>
        <p:spPr>
          <a:xfrm>
            <a:off x="1603302" y="4622565"/>
            <a:ext cx="75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47 kts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6" name="Google Shape;1216;g34932c3bc03_0_1973"/>
          <p:cNvSpPr txBox="1"/>
          <p:nvPr/>
        </p:nvSpPr>
        <p:spPr>
          <a:xfrm>
            <a:off x="4833129" y="4703320"/>
            <a:ext cx="75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 kts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7" name="Google Shape;1217;g34932c3bc03_0_1973"/>
          <p:cNvSpPr txBox="1"/>
          <p:nvPr/>
        </p:nvSpPr>
        <p:spPr>
          <a:xfrm>
            <a:off x="7431286" y="4894506"/>
            <a:ext cx="75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 kts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8" name="Google Shape;1218;g34932c3bc03_0_1973"/>
          <p:cNvSpPr txBox="1"/>
          <p:nvPr/>
        </p:nvSpPr>
        <p:spPr>
          <a:xfrm>
            <a:off x="10161064" y="4985227"/>
            <a:ext cx="75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 kts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9" name="Google Shape;1219;g34932c3bc03_0_1973"/>
          <p:cNvSpPr txBox="1"/>
          <p:nvPr/>
        </p:nvSpPr>
        <p:spPr>
          <a:xfrm>
            <a:off x="1316332" y="4292418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29ᵒ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0" name="Google Shape;1220;g34932c3bc03_0_1973"/>
          <p:cNvSpPr txBox="1"/>
          <p:nvPr/>
        </p:nvSpPr>
        <p:spPr>
          <a:xfrm>
            <a:off x="4656520" y="4314788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42ᵒ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1" name="Google Shape;1221;g34932c3bc03_0_1973"/>
          <p:cNvSpPr txBox="1"/>
          <p:nvPr/>
        </p:nvSpPr>
        <p:spPr>
          <a:xfrm>
            <a:off x="7613741" y="4421182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65ᵒ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2" name="Google Shape;1222;g34932c3bc03_0_1973"/>
          <p:cNvSpPr txBox="1"/>
          <p:nvPr/>
        </p:nvSpPr>
        <p:spPr>
          <a:xfrm>
            <a:off x="10908254" y="4690948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79ᵒ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8"/>
          <p:cNvSpPr txBox="1"/>
          <p:nvPr>
            <p:ph idx="1" type="body"/>
          </p:nvPr>
        </p:nvSpPr>
        <p:spPr>
          <a:xfrm>
            <a:off x="0" y="597694"/>
            <a:ext cx="12119955" cy="62603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Parker and Johnson (2000): MCS defined as convective phenomenon where Coriolis acceleration is the same order of magnitude as all other terms in Navier-Stokes equations of motion.</a:t>
            </a:r>
            <a:endParaRPr/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Markowski and Richardson (2010): Most Phenomena have space/time scale ratios on the same order of magnitude (10 m s</a:t>
            </a:r>
            <a:r>
              <a:rPr baseline="30000" lang="en-US" sz="1800"/>
              <a:t>-1</a:t>
            </a:r>
            <a:r>
              <a:rPr lang="en-US" sz="1800"/>
              <a:t>)</a:t>
            </a:r>
            <a:endParaRPr/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aseline="30000" sz="1800"/>
          </a:p>
        </p:txBody>
      </p:sp>
      <p:sp>
        <p:nvSpPr>
          <p:cNvPr id="284" name="Google Shape;284;p8"/>
          <p:cNvSpPr txBox="1"/>
          <p:nvPr/>
        </p:nvSpPr>
        <p:spPr>
          <a:xfrm>
            <a:off x="4596937" y="2199808"/>
            <a:ext cx="2295500" cy="57355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285" name="Google Shape;285;p8"/>
          <p:cNvSpPr/>
          <p:nvPr/>
        </p:nvSpPr>
        <p:spPr>
          <a:xfrm>
            <a:off x="6059979" y="2319251"/>
            <a:ext cx="382386" cy="349135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8"/>
          <p:cNvSpPr txBox="1"/>
          <p:nvPr>
            <p:ph type="title"/>
          </p:nvPr>
        </p:nvSpPr>
        <p:spPr>
          <a:xfrm>
            <a:off x="0" y="-6508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 sz="3200"/>
              <a:t>MCSs on the spatial and temporal spectrum</a:t>
            </a:r>
            <a:endParaRPr b="1" sz="3200"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6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g34932c3bc03_0_1277"/>
          <p:cNvSpPr txBox="1"/>
          <p:nvPr>
            <p:ph type="title"/>
          </p:nvPr>
        </p:nvSpPr>
        <p:spPr>
          <a:xfrm>
            <a:off x="781812" y="-37553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 sz="3200"/>
              <a:t>MCS Forward Motion</a:t>
            </a:r>
            <a:endParaRPr b="1" sz="3200"/>
          </a:p>
        </p:txBody>
      </p:sp>
      <p:sp>
        <p:nvSpPr>
          <p:cNvPr id="1228" name="Google Shape;1228;g34932c3bc03_0_1277"/>
          <p:cNvSpPr/>
          <p:nvPr/>
        </p:nvSpPr>
        <p:spPr>
          <a:xfrm>
            <a:off x="10927080" y="5404104"/>
            <a:ext cx="539400" cy="54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2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g34932c3bc03_0_1282"/>
          <p:cNvSpPr txBox="1"/>
          <p:nvPr>
            <p:ph type="title"/>
          </p:nvPr>
        </p:nvSpPr>
        <p:spPr>
          <a:xfrm>
            <a:off x="781812" y="-37553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 sz="3200"/>
              <a:t>MCS Forward Motion</a:t>
            </a:r>
            <a:endParaRPr b="1" sz="3200"/>
          </a:p>
        </p:txBody>
      </p:sp>
      <p:sp>
        <p:nvSpPr>
          <p:cNvPr id="1234" name="Google Shape;1234;g34932c3bc03_0_1282"/>
          <p:cNvSpPr txBox="1"/>
          <p:nvPr>
            <p:ph idx="1" type="body"/>
          </p:nvPr>
        </p:nvSpPr>
        <p:spPr>
          <a:xfrm>
            <a:off x="0" y="527177"/>
            <a:ext cx="12079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Not a straightforward relationship. MCS can propagate both upwind and downwind of the mean vertical wind field.</a:t>
            </a:r>
            <a:endParaRPr sz="2000"/>
          </a:p>
        </p:txBody>
      </p:sp>
      <p:sp>
        <p:nvSpPr>
          <p:cNvPr id="1235" name="Google Shape;1235;g34932c3bc03_0_1282"/>
          <p:cNvSpPr/>
          <p:nvPr/>
        </p:nvSpPr>
        <p:spPr>
          <a:xfrm>
            <a:off x="10927080" y="5404104"/>
            <a:ext cx="539400" cy="54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9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34932c3bc03_0_1288"/>
          <p:cNvSpPr txBox="1"/>
          <p:nvPr>
            <p:ph type="title"/>
          </p:nvPr>
        </p:nvSpPr>
        <p:spPr>
          <a:xfrm>
            <a:off x="781812" y="-37553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 sz="3200"/>
              <a:t>MCS Forward Motion</a:t>
            </a:r>
            <a:endParaRPr b="1" sz="3200"/>
          </a:p>
        </p:txBody>
      </p:sp>
      <p:sp>
        <p:nvSpPr>
          <p:cNvPr id="1241" name="Google Shape;1241;g34932c3bc03_0_1288"/>
          <p:cNvSpPr txBox="1"/>
          <p:nvPr>
            <p:ph idx="1" type="body"/>
          </p:nvPr>
        </p:nvSpPr>
        <p:spPr>
          <a:xfrm>
            <a:off x="0" y="527177"/>
            <a:ext cx="12079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Not a straightforward relationship. MCS can propagate both upwind and downwind of the mean vertical wind field.</a:t>
            </a:r>
            <a:endParaRPr sz="2000"/>
          </a:p>
        </p:txBody>
      </p:sp>
      <p:pic>
        <p:nvPicPr>
          <p:cNvPr id="1242" name="Google Shape;1242;g34932c3bc03_0_12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37359"/>
            <a:ext cx="5473014" cy="2484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43" name="Google Shape;1243;g34932c3bc03_0_1288"/>
          <p:cNvSpPr/>
          <p:nvPr/>
        </p:nvSpPr>
        <p:spPr>
          <a:xfrm>
            <a:off x="10927080" y="5404104"/>
            <a:ext cx="539400" cy="54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4" name="Google Shape;1244;g34932c3bc03_0_1288"/>
          <p:cNvSpPr/>
          <p:nvPr/>
        </p:nvSpPr>
        <p:spPr>
          <a:xfrm>
            <a:off x="1429938" y="2853875"/>
            <a:ext cx="2279126" cy="1079115"/>
          </a:xfrm>
          <a:custGeom>
            <a:rect b="b" l="l" r="r" t="t"/>
            <a:pathLst>
              <a:path extrusionOk="0" h="808326" w="2105428">
                <a:moveTo>
                  <a:pt x="188171" y="607158"/>
                </a:moveTo>
                <a:cubicBezTo>
                  <a:pt x="290279" y="591918"/>
                  <a:pt x="520403" y="619350"/>
                  <a:pt x="672803" y="616302"/>
                </a:cubicBezTo>
                <a:cubicBezTo>
                  <a:pt x="825203" y="613254"/>
                  <a:pt x="986747" y="599538"/>
                  <a:pt x="1102571" y="588870"/>
                </a:cubicBezTo>
                <a:cubicBezTo>
                  <a:pt x="1218395" y="578202"/>
                  <a:pt x="1291547" y="585822"/>
                  <a:pt x="1367747" y="552294"/>
                </a:cubicBezTo>
                <a:cubicBezTo>
                  <a:pt x="1443947" y="518766"/>
                  <a:pt x="1495763" y="441042"/>
                  <a:pt x="1559771" y="387702"/>
                </a:cubicBezTo>
                <a:cubicBezTo>
                  <a:pt x="1623779" y="334362"/>
                  <a:pt x="1684739" y="282546"/>
                  <a:pt x="1751795" y="232254"/>
                </a:cubicBezTo>
                <a:cubicBezTo>
                  <a:pt x="1818851" y="181962"/>
                  <a:pt x="1914863" y="122526"/>
                  <a:pt x="1962107" y="85950"/>
                </a:cubicBezTo>
                <a:cubicBezTo>
                  <a:pt x="2009351" y="49374"/>
                  <a:pt x="2015447" y="24990"/>
                  <a:pt x="2035259" y="12798"/>
                </a:cubicBezTo>
                <a:cubicBezTo>
                  <a:pt x="2055071" y="606"/>
                  <a:pt x="2070311" y="-8538"/>
                  <a:pt x="2080979" y="12798"/>
                </a:cubicBezTo>
                <a:cubicBezTo>
                  <a:pt x="2091647" y="34134"/>
                  <a:pt x="2096219" y="98142"/>
                  <a:pt x="2099267" y="140814"/>
                </a:cubicBezTo>
                <a:cubicBezTo>
                  <a:pt x="2102315" y="183486"/>
                  <a:pt x="2111459" y="230730"/>
                  <a:pt x="2099267" y="268830"/>
                </a:cubicBezTo>
                <a:cubicBezTo>
                  <a:pt x="2087075" y="306930"/>
                  <a:pt x="2068787" y="328266"/>
                  <a:pt x="2026115" y="369414"/>
                </a:cubicBezTo>
                <a:cubicBezTo>
                  <a:pt x="1983443" y="410562"/>
                  <a:pt x="1901147" y="471522"/>
                  <a:pt x="1843235" y="515718"/>
                </a:cubicBezTo>
                <a:cubicBezTo>
                  <a:pt x="1785323" y="559914"/>
                  <a:pt x="1730459" y="593442"/>
                  <a:pt x="1678643" y="634590"/>
                </a:cubicBezTo>
                <a:cubicBezTo>
                  <a:pt x="1626827" y="675738"/>
                  <a:pt x="1568915" y="736698"/>
                  <a:pt x="1532339" y="762606"/>
                </a:cubicBezTo>
                <a:cubicBezTo>
                  <a:pt x="1495763" y="788514"/>
                  <a:pt x="1628351" y="782418"/>
                  <a:pt x="1459187" y="790038"/>
                </a:cubicBezTo>
                <a:cubicBezTo>
                  <a:pt x="1290023" y="797658"/>
                  <a:pt x="750527" y="808326"/>
                  <a:pt x="517355" y="808326"/>
                </a:cubicBezTo>
                <a:cubicBezTo>
                  <a:pt x="284183" y="808326"/>
                  <a:pt x="145499" y="796134"/>
                  <a:pt x="60155" y="790038"/>
                </a:cubicBezTo>
                <a:cubicBezTo>
                  <a:pt x="-25189" y="783942"/>
                  <a:pt x="5291" y="785466"/>
                  <a:pt x="5291" y="771750"/>
                </a:cubicBezTo>
                <a:cubicBezTo>
                  <a:pt x="5291" y="758034"/>
                  <a:pt x="35771" y="730602"/>
                  <a:pt x="60155" y="707742"/>
                </a:cubicBezTo>
                <a:cubicBezTo>
                  <a:pt x="84539" y="684882"/>
                  <a:pt x="86063" y="622398"/>
                  <a:pt x="188171" y="607158"/>
                </a:cubicBezTo>
                <a:close/>
              </a:path>
            </a:pathLst>
          </a:custGeom>
          <a:gradFill>
            <a:gsLst>
              <a:gs pos="0">
                <a:srgbClr val="2F5496">
                  <a:alpha val="80000"/>
                </a:srgbClr>
              </a:gs>
              <a:gs pos="47000">
                <a:srgbClr val="8DA9DB">
                  <a:alpha val="49803"/>
                </a:srgbClr>
              </a:gs>
              <a:gs pos="65000">
                <a:srgbClr val="B3C6E7">
                  <a:alpha val="69803"/>
                </a:srgbClr>
              </a:gs>
              <a:gs pos="100000">
                <a:srgbClr val="B3C6E7">
                  <a:alpha val="69803"/>
                </a:srgbClr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5" name="Google Shape;1245;g34932c3bc03_0_1288"/>
          <p:cNvSpPr/>
          <p:nvPr/>
        </p:nvSpPr>
        <p:spPr>
          <a:xfrm rot="10800000">
            <a:off x="94500" y="3994045"/>
            <a:ext cx="515100" cy="152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6" name="Google Shape;1246;g34932c3bc03_0_1288"/>
          <p:cNvSpPr/>
          <p:nvPr/>
        </p:nvSpPr>
        <p:spPr>
          <a:xfrm>
            <a:off x="478110" y="3994037"/>
            <a:ext cx="1067400" cy="152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7" name="Google Shape;1247;g34932c3bc03_0_1288"/>
          <p:cNvSpPr txBox="1"/>
          <p:nvPr/>
        </p:nvSpPr>
        <p:spPr>
          <a:xfrm>
            <a:off x="405696" y="3842706"/>
            <a:ext cx="108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2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Prop</a:t>
            </a:r>
            <a:endParaRPr b="1" baseline="-25000" sz="20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8" name="Google Shape;1248;g34932c3bc03_0_1288"/>
          <p:cNvSpPr/>
          <p:nvPr/>
        </p:nvSpPr>
        <p:spPr>
          <a:xfrm>
            <a:off x="148908" y="3405584"/>
            <a:ext cx="822900" cy="18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9" name="Google Shape;1249;g34932c3bc03_0_1288"/>
          <p:cNvSpPr/>
          <p:nvPr/>
        </p:nvSpPr>
        <p:spPr>
          <a:xfrm>
            <a:off x="156531" y="2987417"/>
            <a:ext cx="1020600" cy="219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0" name="Google Shape;1250;g34932c3bc03_0_1288"/>
          <p:cNvSpPr/>
          <p:nvPr/>
        </p:nvSpPr>
        <p:spPr>
          <a:xfrm>
            <a:off x="124025" y="2582912"/>
            <a:ext cx="1255200" cy="263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1" name="Google Shape;1251;g34932c3bc03_0_1288"/>
          <p:cNvSpPr/>
          <p:nvPr/>
        </p:nvSpPr>
        <p:spPr>
          <a:xfrm rot="-4981550">
            <a:off x="1428261" y="3791731"/>
            <a:ext cx="353314" cy="234836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2" name="Google Shape;1252;g34932c3bc03_0_1288"/>
          <p:cNvSpPr/>
          <p:nvPr/>
        </p:nvSpPr>
        <p:spPr>
          <a:xfrm rot="-3703889">
            <a:off x="1432940" y="3764420"/>
            <a:ext cx="72212" cy="66442"/>
          </a:xfrm>
          <a:prstGeom prst="triangle">
            <a:avLst>
              <a:gd fmla="val 50000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3" name="Google Shape;1253;g34932c3bc03_0_1288"/>
          <p:cNvSpPr/>
          <p:nvPr/>
        </p:nvSpPr>
        <p:spPr>
          <a:xfrm>
            <a:off x="1254883" y="2422310"/>
            <a:ext cx="1742016" cy="1377365"/>
          </a:xfrm>
          <a:custGeom>
            <a:rect b="b" l="l" r="r" t="t"/>
            <a:pathLst>
              <a:path extrusionOk="0" h="1238081" w="1569384">
                <a:moveTo>
                  <a:pt x="1057873" y="1210859"/>
                </a:moveTo>
                <a:lnTo>
                  <a:pt x="526714" y="1217583"/>
                </a:lnTo>
                <a:cubicBezTo>
                  <a:pt x="375435" y="1222065"/>
                  <a:pt x="234240" y="1236633"/>
                  <a:pt x="150196" y="1237753"/>
                </a:cubicBezTo>
                <a:cubicBezTo>
                  <a:pt x="66152" y="1238874"/>
                  <a:pt x="47102" y="1237753"/>
                  <a:pt x="22449" y="1224306"/>
                </a:cubicBezTo>
                <a:cubicBezTo>
                  <a:pt x="-2204" y="1210859"/>
                  <a:pt x="-2203" y="1190689"/>
                  <a:pt x="2279" y="1157071"/>
                </a:cubicBezTo>
                <a:cubicBezTo>
                  <a:pt x="6761" y="1123453"/>
                  <a:pt x="20208" y="1068544"/>
                  <a:pt x="49343" y="1022600"/>
                </a:cubicBezTo>
                <a:cubicBezTo>
                  <a:pt x="78478" y="976656"/>
                  <a:pt x="127784" y="921747"/>
                  <a:pt x="177090" y="881406"/>
                </a:cubicBezTo>
                <a:cubicBezTo>
                  <a:pt x="226396" y="841065"/>
                  <a:pt x="294753" y="827618"/>
                  <a:pt x="345179" y="780553"/>
                </a:cubicBezTo>
                <a:cubicBezTo>
                  <a:pt x="395605" y="733488"/>
                  <a:pt x="432584" y="665133"/>
                  <a:pt x="479649" y="599018"/>
                </a:cubicBezTo>
                <a:cubicBezTo>
                  <a:pt x="526714" y="532903"/>
                  <a:pt x="561452" y="456703"/>
                  <a:pt x="627567" y="383865"/>
                </a:cubicBezTo>
                <a:cubicBezTo>
                  <a:pt x="693682" y="311027"/>
                  <a:pt x="876337" y="161989"/>
                  <a:pt x="876337" y="161989"/>
                </a:cubicBezTo>
                <a:cubicBezTo>
                  <a:pt x="941331" y="103718"/>
                  <a:pt x="974949" y="61135"/>
                  <a:pt x="1017531" y="34241"/>
                </a:cubicBezTo>
                <a:cubicBezTo>
                  <a:pt x="1060113" y="7347"/>
                  <a:pt x="1079163" y="-2738"/>
                  <a:pt x="1131831" y="624"/>
                </a:cubicBezTo>
                <a:cubicBezTo>
                  <a:pt x="1184499" y="3986"/>
                  <a:pt x="1273025" y="2865"/>
                  <a:pt x="1333537" y="54412"/>
                </a:cubicBezTo>
                <a:cubicBezTo>
                  <a:pt x="1394049" y="105959"/>
                  <a:pt x="1455681" y="205691"/>
                  <a:pt x="1494902" y="309906"/>
                </a:cubicBezTo>
                <a:cubicBezTo>
                  <a:pt x="1534123" y="414121"/>
                  <a:pt x="1574464" y="574365"/>
                  <a:pt x="1568861" y="679700"/>
                </a:cubicBezTo>
                <a:cubicBezTo>
                  <a:pt x="1563258" y="785035"/>
                  <a:pt x="1502746" y="870200"/>
                  <a:pt x="1461284" y="941918"/>
                </a:cubicBezTo>
                <a:cubicBezTo>
                  <a:pt x="1419822" y="1013636"/>
                  <a:pt x="1363793" y="1069665"/>
                  <a:pt x="1320090" y="1110006"/>
                </a:cubicBezTo>
                <a:cubicBezTo>
                  <a:pt x="1276387" y="1150347"/>
                  <a:pt x="1228202" y="1168277"/>
                  <a:pt x="1199067" y="1183965"/>
                </a:cubicBezTo>
                <a:cubicBezTo>
                  <a:pt x="1169932" y="1199653"/>
                  <a:pt x="1160967" y="1200774"/>
                  <a:pt x="1145279" y="1204136"/>
                </a:cubicBezTo>
                <a:cubicBezTo>
                  <a:pt x="1129591" y="1207498"/>
                  <a:pt x="1160967" y="1208618"/>
                  <a:pt x="1057873" y="1210859"/>
                </a:cubicBezTo>
                <a:close/>
              </a:path>
            </a:pathLst>
          </a:custGeom>
          <a:gradFill>
            <a:gsLst>
              <a:gs pos="0">
                <a:srgbClr val="502100">
                  <a:alpha val="69803"/>
                </a:srgbClr>
              </a:gs>
              <a:gs pos="50000">
                <a:srgbClr val="C55A11">
                  <a:alpha val="49803"/>
                </a:srgbClr>
              </a:gs>
              <a:gs pos="100000">
                <a:srgbClr val="F7CAAC">
                  <a:alpha val="49803"/>
                </a:srgbClr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4" name="Google Shape;1254;g34932c3bc03_0_1288"/>
          <p:cNvSpPr/>
          <p:nvPr/>
        </p:nvSpPr>
        <p:spPr>
          <a:xfrm>
            <a:off x="4212404" y="3405584"/>
            <a:ext cx="1397400" cy="18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8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g34932c3bc03_0_1306"/>
          <p:cNvSpPr txBox="1"/>
          <p:nvPr>
            <p:ph type="title"/>
          </p:nvPr>
        </p:nvSpPr>
        <p:spPr>
          <a:xfrm>
            <a:off x="781812" y="-37553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 sz="3200"/>
              <a:t>MCS Forward Motion</a:t>
            </a:r>
            <a:endParaRPr b="1" sz="3200"/>
          </a:p>
        </p:txBody>
      </p:sp>
      <p:sp>
        <p:nvSpPr>
          <p:cNvPr id="1260" name="Google Shape;1260;g34932c3bc03_0_1306"/>
          <p:cNvSpPr txBox="1"/>
          <p:nvPr>
            <p:ph idx="1" type="body"/>
          </p:nvPr>
        </p:nvSpPr>
        <p:spPr>
          <a:xfrm>
            <a:off x="0" y="527177"/>
            <a:ext cx="12079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Not a straightforward relationship. MCS can propagate both upwind and downwind of the mean vertical wind field.</a:t>
            </a:r>
            <a:endParaRPr sz="2000"/>
          </a:p>
        </p:txBody>
      </p:sp>
      <p:pic>
        <p:nvPicPr>
          <p:cNvPr id="1261" name="Google Shape;1261;g34932c3bc03_0_13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37359"/>
            <a:ext cx="5473014" cy="2484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2" name="Google Shape;1262;g34932c3bc03_0_13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4242816"/>
            <a:ext cx="5473014" cy="2615184"/>
          </a:xfrm>
          <a:prstGeom prst="rect">
            <a:avLst/>
          </a:prstGeom>
          <a:noFill/>
          <a:ln>
            <a:noFill/>
          </a:ln>
        </p:spPr>
      </p:pic>
      <p:sp>
        <p:nvSpPr>
          <p:cNvPr id="1263" name="Google Shape;1263;g34932c3bc03_0_1306"/>
          <p:cNvSpPr/>
          <p:nvPr/>
        </p:nvSpPr>
        <p:spPr>
          <a:xfrm>
            <a:off x="10927080" y="5404104"/>
            <a:ext cx="539400" cy="54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4" name="Google Shape;1264;g34932c3bc03_0_1306"/>
          <p:cNvSpPr/>
          <p:nvPr/>
        </p:nvSpPr>
        <p:spPr>
          <a:xfrm>
            <a:off x="1429938" y="2853875"/>
            <a:ext cx="2279126" cy="1079115"/>
          </a:xfrm>
          <a:custGeom>
            <a:rect b="b" l="l" r="r" t="t"/>
            <a:pathLst>
              <a:path extrusionOk="0" h="808326" w="2105428">
                <a:moveTo>
                  <a:pt x="188171" y="607158"/>
                </a:moveTo>
                <a:cubicBezTo>
                  <a:pt x="290279" y="591918"/>
                  <a:pt x="520403" y="619350"/>
                  <a:pt x="672803" y="616302"/>
                </a:cubicBezTo>
                <a:cubicBezTo>
                  <a:pt x="825203" y="613254"/>
                  <a:pt x="986747" y="599538"/>
                  <a:pt x="1102571" y="588870"/>
                </a:cubicBezTo>
                <a:cubicBezTo>
                  <a:pt x="1218395" y="578202"/>
                  <a:pt x="1291547" y="585822"/>
                  <a:pt x="1367747" y="552294"/>
                </a:cubicBezTo>
                <a:cubicBezTo>
                  <a:pt x="1443947" y="518766"/>
                  <a:pt x="1495763" y="441042"/>
                  <a:pt x="1559771" y="387702"/>
                </a:cubicBezTo>
                <a:cubicBezTo>
                  <a:pt x="1623779" y="334362"/>
                  <a:pt x="1684739" y="282546"/>
                  <a:pt x="1751795" y="232254"/>
                </a:cubicBezTo>
                <a:cubicBezTo>
                  <a:pt x="1818851" y="181962"/>
                  <a:pt x="1914863" y="122526"/>
                  <a:pt x="1962107" y="85950"/>
                </a:cubicBezTo>
                <a:cubicBezTo>
                  <a:pt x="2009351" y="49374"/>
                  <a:pt x="2015447" y="24990"/>
                  <a:pt x="2035259" y="12798"/>
                </a:cubicBezTo>
                <a:cubicBezTo>
                  <a:pt x="2055071" y="606"/>
                  <a:pt x="2070311" y="-8538"/>
                  <a:pt x="2080979" y="12798"/>
                </a:cubicBezTo>
                <a:cubicBezTo>
                  <a:pt x="2091647" y="34134"/>
                  <a:pt x="2096219" y="98142"/>
                  <a:pt x="2099267" y="140814"/>
                </a:cubicBezTo>
                <a:cubicBezTo>
                  <a:pt x="2102315" y="183486"/>
                  <a:pt x="2111459" y="230730"/>
                  <a:pt x="2099267" y="268830"/>
                </a:cubicBezTo>
                <a:cubicBezTo>
                  <a:pt x="2087075" y="306930"/>
                  <a:pt x="2068787" y="328266"/>
                  <a:pt x="2026115" y="369414"/>
                </a:cubicBezTo>
                <a:cubicBezTo>
                  <a:pt x="1983443" y="410562"/>
                  <a:pt x="1901147" y="471522"/>
                  <a:pt x="1843235" y="515718"/>
                </a:cubicBezTo>
                <a:cubicBezTo>
                  <a:pt x="1785323" y="559914"/>
                  <a:pt x="1730459" y="593442"/>
                  <a:pt x="1678643" y="634590"/>
                </a:cubicBezTo>
                <a:cubicBezTo>
                  <a:pt x="1626827" y="675738"/>
                  <a:pt x="1568915" y="736698"/>
                  <a:pt x="1532339" y="762606"/>
                </a:cubicBezTo>
                <a:cubicBezTo>
                  <a:pt x="1495763" y="788514"/>
                  <a:pt x="1628351" y="782418"/>
                  <a:pt x="1459187" y="790038"/>
                </a:cubicBezTo>
                <a:cubicBezTo>
                  <a:pt x="1290023" y="797658"/>
                  <a:pt x="750527" y="808326"/>
                  <a:pt x="517355" y="808326"/>
                </a:cubicBezTo>
                <a:cubicBezTo>
                  <a:pt x="284183" y="808326"/>
                  <a:pt x="145499" y="796134"/>
                  <a:pt x="60155" y="790038"/>
                </a:cubicBezTo>
                <a:cubicBezTo>
                  <a:pt x="-25189" y="783942"/>
                  <a:pt x="5291" y="785466"/>
                  <a:pt x="5291" y="771750"/>
                </a:cubicBezTo>
                <a:cubicBezTo>
                  <a:pt x="5291" y="758034"/>
                  <a:pt x="35771" y="730602"/>
                  <a:pt x="60155" y="707742"/>
                </a:cubicBezTo>
                <a:cubicBezTo>
                  <a:pt x="84539" y="684882"/>
                  <a:pt x="86063" y="622398"/>
                  <a:pt x="188171" y="607158"/>
                </a:cubicBezTo>
                <a:close/>
              </a:path>
            </a:pathLst>
          </a:custGeom>
          <a:gradFill>
            <a:gsLst>
              <a:gs pos="0">
                <a:srgbClr val="2F5496">
                  <a:alpha val="80000"/>
                </a:srgbClr>
              </a:gs>
              <a:gs pos="47000">
                <a:srgbClr val="8DA9DB">
                  <a:alpha val="49803"/>
                </a:srgbClr>
              </a:gs>
              <a:gs pos="65000">
                <a:srgbClr val="B3C6E7">
                  <a:alpha val="69803"/>
                </a:srgbClr>
              </a:gs>
              <a:gs pos="100000">
                <a:srgbClr val="B3C6E7">
                  <a:alpha val="69803"/>
                </a:srgbClr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5" name="Google Shape;1265;g34932c3bc03_0_1306"/>
          <p:cNvSpPr/>
          <p:nvPr/>
        </p:nvSpPr>
        <p:spPr>
          <a:xfrm rot="10800000">
            <a:off x="94500" y="3994045"/>
            <a:ext cx="515100" cy="152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6" name="Google Shape;1266;g34932c3bc03_0_1306"/>
          <p:cNvSpPr/>
          <p:nvPr/>
        </p:nvSpPr>
        <p:spPr>
          <a:xfrm>
            <a:off x="478110" y="3994037"/>
            <a:ext cx="1067400" cy="152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7" name="Google Shape;1267;g34932c3bc03_0_1306"/>
          <p:cNvSpPr txBox="1"/>
          <p:nvPr/>
        </p:nvSpPr>
        <p:spPr>
          <a:xfrm>
            <a:off x="405696" y="3842706"/>
            <a:ext cx="108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2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Prop</a:t>
            </a:r>
            <a:endParaRPr b="1" baseline="-25000" sz="20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8" name="Google Shape;1268;g34932c3bc03_0_1306"/>
          <p:cNvSpPr/>
          <p:nvPr/>
        </p:nvSpPr>
        <p:spPr>
          <a:xfrm>
            <a:off x="148908" y="3405584"/>
            <a:ext cx="822900" cy="18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9" name="Google Shape;1269;g34932c3bc03_0_1306"/>
          <p:cNvSpPr/>
          <p:nvPr/>
        </p:nvSpPr>
        <p:spPr>
          <a:xfrm>
            <a:off x="156531" y="2987417"/>
            <a:ext cx="1020600" cy="219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0" name="Google Shape;1270;g34932c3bc03_0_1306"/>
          <p:cNvSpPr/>
          <p:nvPr/>
        </p:nvSpPr>
        <p:spPr>
          <a:xfrm>
            <a:off x="124025" y="2582912"/>
            <a:ext cx="1255200" cy="263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1" name="Google Shape;1271;g34932c3bc03_0_1306"/>
          <p:cNvSpPr/>
          <p:nvPr/>
        </p:nvSpPr>
        <p:spPr>
          <a:xfrm>
            <a:off x="94592" y="5983043"/>
            <a:ext cx="822900" cy="207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2" name="Google Shape;1272;g34932c3bc03_0_1306"/>
          <p:cNvSpPr/>
          <p:nvPr/>
        </p:nvSpPr>
        <p:spPr>
          <a:xfrm>
            <a:off x="90385" y="5543331"/>
            <a:ext cx="1020600" cy="219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3" name="Google Shape;1273;g34932c3bc03_0_1306"/>
          <p:cNvSpPr/>
          <p:nvPr/>
        </p:nvSpPr>
        <p:spPr>
          <a:xfrm>
            <a:off x="99143" y="5098944"/>
            <a:ext cx="1123500" cy="30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4" name="Google Shape;1274;g34932c3bc03_0_1306"/>
          <p:cNvSpPr/>
          <p:nvPr/>
        </p:nvSpPr>
        <p:spPr>
          <a:xfrm>
            <a:off x="148908" y="6573931"/>
            <a:ext cx="583500" cy="194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5" name="Google Shape;1275;g34932c3bc03_0_1306"/>
          <p:cNvSpPr txBox="1"/>
          <p:nvPr/>
        </p:nvSpPr>
        <p:spPr>
          <a:xfrm>
            <a:off x="90385" y="6530645"/>
            <a:ext cx="75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 kts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6" name="Google Shape;1276;g34932c3bc03_0_1306"/>
          <p:cNvSpPr/>
          <p:nvPr/>
        </p:nvSpPr>
        <p:spPr>
          <a:xfrm rot="-4981550">
            <a:off x="1428261" y="3791731"/>
            <a:ext cx="353314" cy="234836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7" name="Google Shape;1277;g34932c3bc03_0_1306"/>
          <p:cNvSpPr/>
          <p:nvPr/>
        </p:nvSpPr>
        <p:spPr>
          <a:xfrm rot="-3703889">
            <a:off x="1432940" y="3764420"/>
            <a:ext cx="72212" cy="66442"/>
          </a:xfrm>
          <a:prstGeom prst="triangle">
            <a:avLst>
              <a:gd fmla="val 50000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8" name="Google Shape;1278;g34932c3bc03_0_1306"/>
          <p:cNvSpPr/>
          <p:nvPr/>
        </p:nvSpPr>
        <p:spPr>
          <a:xfrm>
            <a:off x="3965417" y="6627438"/>
            <a:ext cx="1296300" cy="194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9" name="Google Shape;1279;g34932c3bc03_0_1306"/>
          <p:cNvSpPr/>
          <p:nvPr/>
        </p:nvSpPr>
        <p:spPr>
          <a:xfrm>
            <a:off x="4725908" y="6604003"/>
            <a:ext cx="641400" cy="222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0" name="Google Shape;1280;g34932c3bc03_0_1306"/>
          <p:cNvSpPr txBox="1"/>
          <p:nvPr/>
        </p:nvSpPr>
        <p:spPr>
          <a:xfrm>
            <a:off x="4124115" y="6501945"/>
            <a:ext cx="665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60ED4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1800">
                <a:solidFill>
                  <a:srgbClr val="260ED4"/>
                </a:solidFill>
                <a:latin typeface="Calibri"/>
                <a:ea typeface="Calibri"/>
                <a:cs typeface="Calibri"/>
                <a:sym typeface="Calibri"/>
              </a:rPr>
              <a:t>Prop</a:t>
            </a:r>
            <a:endParaRPr b="1" baseline="-25000" sz="1800">
              <a:solidFill>
                <a:srgbClr val="260E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1" name="Google Shape;1281;g34932c3bc03_0_1306"/>
          <p:cNvSpPr/>
          <p:nvPr/>
        </p:nvSpPr>
        <p:spPr>
          <a:xfrm rot="305346">
            <a:off x="3230653" y="6199335"/>
            <a:ext cx="561413" cy="605088"/>
          </a:xfrm>
          <a:prstGeom prst="arc">
            <a:avLst>
              <a:gd fmla="val 16230336" name="adj1"/>
              <a:gd fmla="val 0" name="adj2"/>
            </a:avLst>
          </a:prstGeom>
          <a:noFill/>
          <a:ln cap="flat" cmpd="sng" w="5715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2" name="Google Shape;1282;g34932c3bc03_0_1306"/>
          <p:cNvSpPr/>
          <p:nvPr/>
        </p:nvSpPr>
        <p:spPr>
          <a:xfrm flipH="1" rot="5400000">
            <a:off x="3778163" y="6388545"/>
            <a:ext cx="123900" cy="102900"/>
          </a:xfrm>
          <a:prstGeom prst="triangle">
            <a:avLst>
              <a:gd fmla="val 48075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3" name="Google Shape;1283;g34932c3bc03_0_1306"/>
          <p:cNvSpPr/>
          <p:nvPr/>
        </p:nvSpPr>
        <p:spPr>
          <a:xfrm flipH="1" rot="3125598">
            <a:off x="3718640" y="6254652"/>
            <a:ext cx="142583" cy="114377"/>
          </a:xfrm>
          <a:prstGeom prst="triangle">
            <a:avLst>
              <a:gd fmla="val 48075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4" name="Google Shape;1284;g34932c3bc03_0_1306"/>
          <p:cNvSpPr/>
          <p:nvPr/>
        </p:nvSpPr>
        <p:spPr>
          <a:xfrm rot="1429048">
            <a:off x="3789269" y="6231224"/>
            <a:ext cx="601747" cy="332842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57150">
            <a:solidFill>
              <a:srgbClr val="00B0F0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5" name="Google Shape;1285;g34932c3bc03_0_1306"/>
          <p:cNvSpPr/>
          <p:nvPr/>
        </p:nvSpPr>
        <p:spPr>
          <a:xfrm rot="1429048">
            <a:off x="4338189" y="6237864"/>
            <a:ext cx="601747" cy="332842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57150">
            <a:solidFill>
              <a:srgbClr val="00B0F0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6" name="Google Shape;1286;g34932c3bc03_0_1306"/>
          <p:cNvSpPr/>
          <p:nvPr/>
        </p:nvSpPr>
        <p:spPr>
          <a:xfrm>
            <a:off x="2485292" y="4724399"/>
            <a:ext cx="1582077" cy="1652609"/>
          </a:xfrm>
          <a:custGeom>
            <a:rect b="b" l="l" r="r" t="t"/>
            <a:pathLst>
              <a:path extrusionOk="0" h="1446485" w="1444819">
                <a:moveTo>
                  <a:pt x="1288720" y="524818"/>
                </a:moveTo>
                <a:cubicBezTo>
                  <a:pt x="1359059" y="591249"/>
                  <a:pt x="1380551" y="632280"/>
                  <a:pt x="1405951" y="712387"/>
                </a:cubicBezTo>
                <a:cubicBezTo>
                  <a:pt x="1431351" y="792494"/>
                  <a:pt x="1435259" y="913633"/>
                  <a:pt x="1441120" y="1005464"/>
                </a:cubicBezTo>
                <a:cubicBezTo>
                  <a:pt x="1446982" y="1097295"/>
                  <a:pt x="1445028" y="1196941"/>
                  <a:pt x="1441120" y="1263372"/>
                </a:cubicBezTo>
                <a:cubicBezTo>
                  <a:pt x="1437212" y="1329803"/>
                  <a:pt x="1433305" y="1376695"/>
                  <a:pt x="1417674" y="1404049"/>
                </a:cubicBezTo>
                <a:cubicBezTo>
                  <a:pt x="1402043" y="1431403"/>
                  <a:pt x="1382505" y="1421634"/>
                  <a:pt x="1347336" y="1427495"/>
                </a:cubicBezTo>
                <a:cubicBezTo>
                  <a:pt x="1312167" y="1433357"/>
                  <a:pt x="1265274" y="1458757"/>
                  <a:pt x="1206659" y="1439218"/>
                </a:cubicBezTo>
                <a:cubicBezTo>
                  <a:pt x="1148043" y="1419680"/>
                  <a:pt x="995643" y="1310264"/>
                  <a:pt x="995643" y="1310264"/>
                </a:cubicBezTo>
                <a:cubicBezTo>
                  <a:pt x="849104" y="1218433"/>
                  <a:pt x="489597" y="1048448"/>
                  <a:pt x="327428" y="888233"/>
                </a:cubicBezTo>
                <a:cubicBezTo>
                  <a:pt x="165259" y="728018"/>
                  <a:pt x="67566" y="489649"/>
                  <a:pt x="22628" y="348972"/>
                </a:cubicBezTo>
                <a:cubicBezTo>
                  <a:pt x="-22310" y="208295"/>
                  <a:pt x="5043" y="100833"/>
                  <a:pt x="57797" y="44172"/>
                </a:cubicBezTo>
                <a:cubicBezTo>
                  <a:pt x="110551" y="-12489"/>
                  <a:pt x="241459" y="-2720"/>
                  <a:pt x="339151" y="9003"/>
                </a:cubicBezTo>
                <a:cubicBezTo>
                  <a:pt x="436843" y="20726"/>
                  <a:pt x="536490" y="63710"/>
                  <a:pt x="643951" y="114510"/>
                </a:cubicBezTo>
                <a:cubicBezTo>
                  <a:pt x="751412" y="165310"/>
                  <a:pt x="874505" y="245418"/>
                  <a:pt x="983920" y="313803"/>
                </a:cubicBezTo>
                <a:cubicBezTo>
                  <a:pt x="1093335" y="382188"/>
                  <a:pt x="1218381" y="458387"/>
                  <a:pt x="1288720" y="524818"/>
                </a:cubicBezTo>
                <a:close/>
              </a:path>
            </a:pathLst>
          </a:custGeom>
          <a:gradFill>
            <a:gsLst>
              <a:gs pos="0">
                <a:srgbClr val="260ED4"/>
              </a:gs>
              <a:gs pos="50000">
                <a:srgbClr val="7B6AF6">
                  <a:alpha val="40000"/>
                </a:srgbClr>
              </a:gs>
              <a:gs pos="100000">
                <a:srgbClr val="C4B7F5">
                  <a:alpha val="49803"/>
                </a:srgbClr>
              </a:gs>
            </a:gsLst>
            <a:lin ang="1350003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7" name="Google Shape;1287;g34932c3bc03_0_1306"/>
          <p:cNvSpPr/>
          <p:nvPr/>
        </p:nvSpPr>
        <p:spPr>
          <a:xfrm>
            <a:off x="1254883" y="2422310"/>
            <a:ext cx="1742016" cy="1377365"/>
          </a:xfrm>
          <a:custGeom>
            <a:rect b="b" l="l" r="r" t="t"/>
            <a:pathLst>
              <a:path extrusionOk="0" h="1238081" w="1569384">
                <a:moveTo>
                  <a:pt x="1057873" y="1210859"/>
                </a:moveTo>
                <a:lnTo>
                  <a:pt x="526714" y="1217583"/>
                </a:lnTo>
                <a:cubicBezTo>
                  <a:pt x="375435" y="1222065"/>
                  <a:pt x="234240" y="1236633"/>
                  <a:pt x="150196" y="1237753"/>
                </a:cubicBezTo>
                <a:cubicBezTo>
                  <a:pt x="66152" y="1238874"/>
                  <a:pt x="47102" y="1237753"/>
                  <a:pt x="22449" y="1224306"/>
                </a:cubicBezTo>
                <a:cubicBezTo>
                  <a:pt x="-2204" y="1210859"/>
                  <a:pt x="-2203" y="1190689"/>
                  <a:pt x="2279" y="1157071"/>
                </a:cubicBezTo>
                <a:cubicBezTo>
                  <a:pt x="6761" y="1123453"/>
                  <a:pt x="20208" y="1068544"/>
                  <a:pt x="49343" y="1022600"/>
                </a:cubicBezTo>
                <a:cubicBezTo>
                  <a:pt x="78478" y="976656"/>
                  <a:pt x="127784" y="921747"/>
                  <a:pt x="177090" y="881406"/>
                </a:cubicBezTo>
                <a:cubicBezTo>
                  <a:pt x="226396" y="841065"/>
                  <a:pt x="294753" y="827618"/>
                  <a:pt x="345179" y="780553"/>
                </a:cubicBezTo>
                <a:cubicBezTo>
                  <a:pt x="395605" y="733488"/>
                  <a:pt x="432584" y="665133"/>
                  <a:pt x="479649" y="599018"/>
                </a:cubicBezTo>
                <a:cubicBezTo>
                  <a:pt x="526714" y="532903"/>
                  <a:pt x="561452" y="456703"/>
                  <a:pt x="627567" y="383865"/>
                </a:cubicBezTo>
                <a:cubicBezTo>
                  <a:pt x="693682" y="311027"/>
                  <a:pt x="876337" y="161989"/>
                  <a:pt x="876337" y="161989"/>
                </a:cubicBezTo>
                <a:cubicBezTo>
                  <a:pt x="941331" y="103718"/>
                  <a:pt x="974949" y="61135"/>
                  <a:pt x="1017531" y="34241"/>
                </a:cubicBezTo>
                <a:cubicBezTo>
                  <a:pt x="1060113" y="7347"/>
                  <a:pt x="1079163" y="-2738"/>
                  <a:pt x="1131831" y="624"/>
                </a:cubicBezTo>
                <a:cubicBezTo>
                  <a:pt x="1184499" y="3986"/>
                  <a:pt x="1273025" y="2865"/>
                  <a:pt x="1333537" y="54412"/>
                </a:cubicBezTo>
                <a:cubicBezTo>
                  <a:pt x="1394049" y="105959"/>
                  <a:pt x="1455681" y="205691"/>
                  <a:pt x="1494902" y="309906"/>
                </a:cubicBezTo>
                <a:cubicBezTo>
                  <a:pt x="1534123" y="414121"/>
                  <a:pt x="1574464" y="574365"/>
                  <a:pt x="1568861" y="679700"/>
                </a:cubicBezTo>
                <a:cubicBezTo>
                  <a:pt x="1563258" y="785035"/>
                  <a:pt x="1502746" y="870200"/>
                  <a:pt x="1461284" y="941918"/>
                </a:cubicBezTo>
                <a:cubicBezTo>
                  <a:pt x="1419822" y="1013636"/>
                  <a:pt x="1363793" y="1069665"/>
                  <a:pt x="1320090" y="1110006"/>
                </a:cubicBezTo>
                <a:cubicBezTo>
                  <a:pt x="1276387" y="1150347"/>
                  <a:pt x="1228202" y="1168277"/>
                  <a:pt x="1199067" y="1183965"/>
                </a:cubicBezTo>
                <a:cubicBezTo>
                  <a:pt x="1169932" y="1199653"/>
                  <a:pt x="1160967" y="1200774"/>
                  <a:pt x="1145279" y="1204136"/>
                </a:cubicBezTo>
                <a:cubicBezTo>
                  <a:pt x="1129591" y="1207498"/>
                  <a:pt x="1160967" y="1208618"/>
                  <a:pt x="1057873" y="1210859"/>
                </a:cubicBezTo>
                <a:close/>
              </a:path>
            </a:pathLst>
          </a:custGeom>
          <a:gradFill>
            <a:gsLst>
              <a:gs pos="0">
                <a:srgbClr val="502100">
                  <a:alpha val="69803"/>
                </a:srgbClr>
              </a:gs>
              <a:gs pos="50000">
                <a:srgbClr val="C55A11">
                  <a:alpha val="49803"/>
                </a:srgbClr>
              </a:gs>
              <a:gs pos="100000">
                <a:srgbClr val="F7CAAC">
                  <a:alpha val="49803"/>
                </a:srgbClr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8" name="Google Shape;1288;g34932c3bc03_0_1306"/>
          <p:cNvSpPr/>
          <p:nvPr/>
        </p:nvSpPr>
        <p:spPr>
          <a:xfrm rot="-276639">
            <a:off x="2269888" y="5359558"/>
            <a:ext cx="1542772" cy="1215858"/>
          </a:xfrm>
          <a:custGeom>
            <a:rect b="b" l="l" r="r" t="t"/>
            <a:pathLst>
              <a:path extrusionOk="0" h="977358" w="1417308">
                <a:moveTo>
                  <a:pt x="1376390" y="968859"/>
                </a:moveTo>
                <a:cubicBezTo>
                  <a:pt x="1315878" y="980065"/>
                  <a:pt x="1130981" y="974462"/>
                  <a:pt x="1046937" y="975583"/>
                </a:cubicBezTo>
                <a:cubicBezTo>
                  <a:pt x="962893" y="976704"/>
                  <a:pt x="928154" y="978945"/>
                  <a:pt x="872125" y="975583"/>
                </a:cubicBezTo>
                <a:cubicBezTo>
                  <a:pt x="816096" y="972221"/>
                  <a:pt x="780237" y="983427"/>
                  <a:pt x="710761" y="955412"/>
                </a:cubicBezTo>
                <a:cubicBezTo>
                  <a:pt x="641285" y="927397"/>
                  <a:pt x="559482" y="890419"/>
                  <a:pt x="455267" y="807495"/>
                </a:cubicBezTo>
                <a:cubicBezTo>
                  <a:pt x="351052" y="724571"/>
                  <a:pt x="160552" y="564327"/>
                  <a:pt x="85473" y="457871"/>
                </a:cubicBezTo>
                <a:cubicBezTo>
                  <a:pt x="10393" y="351415"/>
                  <a:pt x="15996" y="239356"/>
                  <a:pt x="4790" y="168759"/>
                </a:cubicBezTo>
                <a:cubicBezTo>
                  <a:pt x="-6416" y="98162"/>
                  <a:pt x="3669" y="62304"/>
                  <a:pt x="18237" y="34289"/>
                </a:cubicBezTo>
                <a:cubicBezTo>
                  <a:pt x="32805" y="6274"/>
                  <a:pt x="60819" y="-2691"/>
                  <a:pt x="92196" y="671"/>
                </a:cubicBezTo>
                <a:cubicBezTo>
                  <a:pt x="123573" y="4033"/>
                  <a:pt x="165034" y="27565"/>
                  <a:pt x="206496" y="54459"/>
                </a:cubicBezTo>
                <a:cubicBezTo>
                  <a:pt x="247958" y="81353"/>
                  <a:pt x="296143" y="128418"/>
                  <a:pt x="340967" y="162036"/>
                </a:cubicBezTo>
                <a:cubicBezTo>
                  <a:pt x="385791" y="195654"/>
                  <a:pt x="436216" y="218065"/>
                  <a:pt x="475437" y="256165"/>
                </a:cubicBezTo>
                <a:cubicBezTo>
                  <a:pt x="514657" y="294265"/>
                  <a:pt x="551637" y="340209"/>
                  <a:pt x="576290" y="390636"/>
                </a:cubicBezTo>
                <a:cubicBezTo>
                  <a:pt x="600943" y="441063"/>
                  <a:pt x="615511" y="516142"/>
                  <a:pt x="623355" y="558724"/>
                </a:cubicBezTo>
                <a:cubicBezTo>
                  <a:pt x="631199" y="601306"/>
                  <a:pt x="615511" y="620357"/>
                  <a:pt x="623355" y="646130"/>
                </a:cubicBezTo>
                <a:cubicBezTo>
                  <a:pt x="631199" y="671903"/>
                  <a:pt x="644646" y="695436"/>
                  <a:pt x="670420" y="713365"/>
                </a:cubicBezTo>
                <a:cubicBezTo>
                  <a:pt x="696193" y="731294"/>
                  <a:pt x="715243" y="743621"/>
                  <a:pt x="777996" y="753706"/>
                </a:cubicBezTo>
                <a:cubicBezTo>
                  <a:pt x="840749" y="763791"/>
                  <a:pt x="959531" y="770515"/>
                  <a:pt x="1046937" y="773877"/>
                </a:cubicBezTo>
                <a:cubicBezTo>
                  <a:pt x="1134343" y="777239"/>
                  <a:pt x="1252005" y="772756"/>
                  <a:pt x="1302431" y="773877"/>
                </a:cubicBezTo>
                <a:cubicBezTo>
                  <a:pt x="1352857" y="774998"/>
                  <a:pt x="1334928" y="769395"/>
                  <a:pt x="1349496" y="780601"/>
                </a:cubicBezTo>
                <a:cubicBezTo>
                  <a:pt x="1364064" y="791807"/>
                  <a:pt x="1379752" y="819821"/>
                  <a:pt x="1389837" y="841112"/>
                </a:cubicBezTo>
                <a:cubicBezTo>
                  <a:pt x="1399922" y="862403"/>
                  <a:pt x="1406646" y="890419"/>
                  <a:pt x="1410008" y="908348"/>
                </a:cubicBezTo>
                <a:cubicBezTo>
                  <a:pt x="1413370" y="926277"/>
                  <a:pt x="1436902" y="957653"/>
                  <a:pt x="1376390" y="968859"/>
                </a:cubicBezTo>
                <a:close/>
              </a:path>
            </a:pathLst>
          </a:custGeom>
          <a:gradFill>
            <a:gsLst>
              <a:gs pos="0">
                <a:srgbClr val="2E5980">
                  <a:alpha val="69803"/>
                </a:srgbClr>
              </a:gs>
              <a:gs pos="50000">
                <a:srgbClr val="9CC2E5">
                  <a:alpha val="69803"/>
                </a:srgbClr>
              </a:gs>
              <a:gs pos="100000">
                <a:srgbClr val="BBD6EE">
                  <a:alpha val="69803"/>
                </a:srgbClr>
              </a:gs>
            </a:gsLst>
            <a:lin ang="1350003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9" name="Google Shape;1289;g34932c3bc03_0_1306"/>
          <p:cNvSpPr/>
          <p:nvPr/>
        </p:nvSpPr>
        <p:spPr>
          <a:xfrm>
            <a:off x="4212404" y="3405584"/>
            <a:ext cx="1397400" cy="18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0" name="Google Shape;1290;g34932c3bc03_0_1306"/>
          <p:cNvSpPr/>
          <p:nvPr/>
        </p:nvSpPr>
        <p:spPr>
          <a:xfrm>
            <a:off x="4981557" y="5543331"/>
            <a:ext cx="628200" cy="21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4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g34932c3bc03_0_1341"/>
          <p:cNvSpPr txBox="1"/>
          <p:nvPr>
            <p:ph type="title"/>
          </p:nvPr>
        </p:nvSpPr>
        <p:spPr>
          <a:xfrm>
            <a:off x="781812" y="-37553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 sz="3200"/>
              <a:t>MCS Forward Motion</a:t>
            </a:r>
            <a:endParaRPr b="1" sz="3200"/>
          </a:p>
        </p:txBody>
      </p:sp>
      <p:sp>
        <p:nvSpPr>
          <p:cNvPr id="1296" name="Google Shape;1296;g34932c3bc03_0_1341"/>
          <p:cNvSpPr txBox="1"/>
          <p:nvPr>
            <p:ph idx="1" type="body"/>
          </p:nvPr>
        </p:nvSpPr>
        <p:spPr>
          <a:xfrm>
            <a:off x="0" y="527177"/>
            <a:ext cx="12079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Not a straightforward relationship. MCS can propagate both upwind and downwind of the mean vertical wind field.</a:t>
            </a:r>
            <a:endParaRPr sz="2000"/>
          </a:p>
        </p:txBody>
      </p:sp>
      <p:pic>
        <p:nvPicPr>
          <p:cNvPr id="1297" name="Google Shape;1297;g34932c3bc03_0_13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37359"/>
            <a:ext cx="5473014" cy="2484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8" name="Google Shape;1298;g34932c3bc03_0_13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4242816"/>
            <a:ext cx="5473014" cy="2615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Google Shape;1299;g34932c3bc03_0_13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39612" y="2248980"/>
            <a:ext cx="5910752" cy="3532251"/>
          </a:xfrm>
          <a:prstGeom prst="rect">
            <a:avLst/>
          </a:prstGeom>
          <a:noFill/>
          <a:ln>
            <a:noFill/>
          </a:ln>
        </p:spPr>
      </p:pic>
      <p:sp>
        <p:nvSpPr>
          <p:cNvPr id="1300" name="Google Shape;1300;g34932c3bc03_0_1341"/>
          <p:cNvSpPr/>
          <p:nvPr/>
        </p:nvSpPr>
        <p:spPr>
          <a:xfrm>
            <a:off x="10927080" y="5404104"/>
            <a:ext cx="539400" cy="54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1" name="Google Shape;1301;g34932c3bc03_0_1341"/>
          <p:cNvSpPr/>
          <p:nvPr/>
        </p:nvSpPr>
        <p:spPr>
          <a:xfrm>
            <a:off x="6117336" y="2368296"/>
            <a:ext cx="585216" cy="813816"/>
          </a:xfrm>
          <a:custGeom>
            <a:rect b="b" l="l" r="r" t="t"/>
            <a:pathLst>
              <a:path extrusionOk="0" h="813816" w="585216">
                <a:moveTo>
                  <a:pt x="0" y="0"/>
                </a:moveTo>
                <a:cubicBezTo>
                  <a:pt x="92964" y="119634"/>
                  <a:pt x="185928" y="239268"/>
                  <a:pt x="283464" y="374904"/>
                </a:cubicBezTo>
                <a:cubicBezTo>
                  <a:pt x="381000" y="510540"/>
                  <a:pt x="483108" y="662178"/>
                  <a:pt x="585216" y="813816"/>
                </a:cubicBezTo>
              </a:path>
            </a:pathLst>
          </a:custGeom>
          <a:noFill/>
          <a:ln cap="flat" cmpd="sng" w="762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2" name="Google Shape;1302;g34932c3bc03_0_1341"/>
          <p:cNvSpPr/>
          <p:nvPr/>
        </p:nvSpPr>
        <p:spPr>
          <a:xfrm>
            <a:off x="7251192" y="3813048"/>
            <a:ext cx="941832" cy="813816"/>
          </a:xfrm>
          <a:custGeom>
            <a:rect b="b" l="l" r="r" t="t"/>
            <a:pathLst>
              <a:path extrusionOk="0" h="813816" w="941832">
                <a:moveTo>
                  <a:pt x="0" y="0"/>
                </a:moveTo>
                <a:cubicBezTo>
                  <a:pt x="120396" y="125730"/>
                  <a:pt x="240792" y="251460"/>
                  <a:pt x="356616" y="356616"/>
                </a:cubicBezTo>
                <a:cubicBezTo>
                  <a:pt x="472440" y="461772"/>
                  <a:pt x="597408" y="554736"/>
                  <a:pt x="694944" y="630936"/>
                </a:cubicBezTo>
                <a:cubicBezTo>
                  <a:pt x="792480" y="707136"/>
                  <a:pt x="867156" y="760476"/>
                  <a:pt x="941832" y="813816"/>
                </a:cubicBezTo>
              </a:path>
            </a:pathLst>
          </a:custGeom>
          <a:noFill/>
          <a:ln cap="flat" cmpd="sng" w="762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3" name="Google Shape;1303;g34932c3bc03_0_1341"/>
          <p:cNvSpPr/>
          <p:nvPr/>
        </p:nvSpPr>
        <p:spPr>
          <a:xfrm>
            <a:off x="8257032" y="2889504"/>
            <a:ext cx="3353003" cy="2545398"/>
          </a:xfrm>
          <a:custGeom>
            <a:rect b="b" l="l" r="r" t="t"/>
            <a:pathLst>
              <a:path extrusionOk="0" h="2545398" w="3353003">
                <a:moveTo>
                  <a:pt x="0" y="1819656"/>
                </a:moveTo>
                <a:cubicBezTo>
                  <a:pt x="83058" y="1875282"/>
                  <a:pt x="166116" y="1930908"/>
                  <a:pt x="256032" y="1984248"/>
                </a:cubicBezTo>
                <a:cubicBezTo>
                  <a:pt x="345948" y="2037588"/>
                  <a:pt x="452628" y="2097024"/>
                  <a:pt x="539496" y="2139696"/>
                </a:cubicBezTo>
                <a:cubicBezTo>
                  <a:pt x="626364" y="2182368"/>
                  <a:pt x="777240" y="2240280"/>
                  <a:pt x="777240" y="2240280"/>
                </a:cubicBezTo>
                <a:lnTo>
                  <a:pt x="1042416" y="2350008"/>
                </a:lnTo>
                <a:cubicBezTo>
                  <a:pt x="1118616" y="2382012"/>
                  <a:pt x="1162812" y="2406396"/>
                  <a:pt x="1234440" y="2432304"/>
                </a:cubicBezTo>
                <a:cubicBezTo>
                  <a:pt x="1306068" y="2458212"/>
                  <a:pt x="1388364" y="2490216"/>
                  <a:pt x="1472184" y="2505456"/>
                </a:cubicBezTo>
                <a:cubicBezTo>
                  <a:pt x="1556004" y="2520696"/>
                  <a:pt x="1737360" y="2523744"/>
                  <a:pt x="1737360" y="2523744"/>
                </a:cubicBezTo>
                <a:cubicBezTo>
                  <a:pt x="1836420" y="2529840"/>
                  <a:pt x="1950720" y="2554224"/>
                  <a:pt x="2066544" y="2542032"/>
                </a:cubicBezTo>
                <a:cubicBezTo>
                  <a:pt x="2182368" y="2529840"/>
                  <a:pt x="2330196" y="2487168"/>
                  <a:pt x="2432304" y="2450592"/>
                </a:cubicBezTo>
                <a:cubicBezTo>
                  <a:pt x="2534412" y="2414016"/>
                  <a:pt x="2607564" y="2368296"/>
                  <a:pt x="2679192" y="2322576"/>
                </a:cubicBezTo>
                <a:cubicBezTo>
                  <a:pt x="2750820" y="2276856"/>
                  <a:pt x="2798064" y="2231136"/>
                  <a:pt x="2862072" y="2176272"/>
                </a:cubicBezTo>
                <a:cubicBezTo>
                  <a:pt x="2926080" y="2121408"/>
                  <a:pt x="3009900" y="2060448"/>
                  <a:pt x="3063240" y="1993392"/>
                </a:cubicBezTo>
                <a:cubicBezTo>
                  <a:pt x="3116580" y="1926336"/>
                  <a:pt x="3144012" y="1853184"/>
                  <a:pt x="3182112" y="1773936"/>
                </a:cubicBezTo>
                <a:cubicBezTo>
                  <a:pt x="3220212" y="1694688"/>
                  <a:pt x="3264408" y="1604772"/>
                  <a:pt x="3291840" y="1517904"/>
                </a:cubicBezTo>
                <a:cubicBezTo>
                  <a:pt x="3319272" y="1431036"/>
                  <a:pt x="3337560" y="1333500"/>
                  <a:pt x="3346704" y="1252728"/>
                </a:cubicBezTo>
                <a:cubicBezTo>
                  <a:pt x="3355848" y="1171956"/>
                  <a:pt x="3354324" y="1109472"/>
                  <a:pt x="3346704" y="1033272"/>
                </a:cubicBezTo>
                <a:cubicBezTo>
                  <a:pt x="3339084" y="957072"/>
                  <a:pt x="3320796" y="876300"/>
                  <a:pt x="3300984" y="795528"/>
                </a:cubicBezTo>
                <a:cubicBezTo>
                  <a:pt x="3281172" y="714756"/>
                  <a:pt x="3253740" y="623316"/>
                  <a:pt x="3227832" y="548640"/>
                </a:cubicBezTo>
                <a:cubicBezTo>
                  <a:pt x="3201924" y="473964"/>
                  <a:pt x="3180588" y="402336"/>
                  <a:pt x="3145536" y="347472"/>
                </a:cubicBezTo>
                <a:cubicBezTo>
                  <a:pt x="3110484" y="292608"/>
                  <a:pt x="3066288" y="277368"/>
                  <a:pt x="3017520" y="219456"/>
                </a:cubicBezTo>
                <a:cubicBezTo>
                  <a:pt x="2968752" y="161544"/>
                  <a:pt x="2910840" y="80772"/>
                  <a:pt x="2852928" y="0"/>
                </a:cubicBezTo>
              </a:path>
            </a:pathLst>
          </a:custGeom>
          <a:noFill/>
          <a:ln cap="flat" cmpd="sng" w="762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4" name="Google Shape;1304;g34932c3bc03_0_1341"/>
          <p:cNvSpPr/>
          <p:nvPr/>
        </p:nvSpPr>
        <p:spPr>
          <a:xfrm rot="3555076">
            <a:off x="11409882" y="2929769"/>
            <a:ext cx="452399" cy="484813"/>
          </a:xfrm>
          <a:prstGeom prst="triangle">
            <a:avLst>
              <a:gd fmla="val 50000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5" name="Google Shape;1305;g34932c3bc03_0_1341"/>
          <p:cNvSpPr/>
          <p:nvPr/>
        </p:nvSpPr>
        <p:spPr>
          <a:xfrm rot="-8232280">
            <a:off x="7226931" y="4138945"/>
            <a:ext cx="452176" cy="484649"/>
          </a:xfrm>
          <a:prstGeom prst="triangle">
            <a:avLst>
              <a:gd fmla="val 50000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6" name="Google Shape;1306;g34932c3bc03_0_1341"/>
          <p:cNvSpPr/>
          <p:nvPr/>
        </p:nvSpPr>
        <p:spPr>
          <a:xfrm rot="-8965246">
            <a:off x="8367187" y="4977272"/>
            <a:ext cx="452303" cy="484717"/>
          </a:xfrm>
          <a:prstGeom prst="triangle">
            <a:avLst>
              <a:gd fmla="val 50000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7" name="Google Shape;1307;g34932c3bc03_0_1341"/>
          <p:cNvSpPr/>
          <p:nvPr/>
        </p:nvSpPr>
        <p:spPr>
          <a:xfrm rot="-10052971">
            <a:off x="9335661" y="5365575"/>
            <a:ext cx="452235" cy="484775"/>
          </a:xfrm>
          <a:prstGeom prst="triangle">
            <a:avLst>
              <a:gd fmla="val 50000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8" name="Google Shape;1308;g34932c3bc03_0_1341"/>
          <p:cNvSpPr/>
          <p:nvPr/>
        </p:nvSpPr>
        <p:spPr>
          <a:xfrm rot="9935700">
            <a:off x="10303695" y="5407776"/>
            <a:ext cx="452217" cy="484667"/>
          </a:xfrm>
          <a:prstGeom prst="triangle">
            <a:avLst>
              <a:gd fmla="val 50000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9" name="Google Shape;1309;g34932c3bc03_0_1341"/>
          <p:cNvSpPr/>
          <p:nvPr/>
        </p:nvSpPr>
        <p:spPr>
          <a:xfrm rot="8261278">
            <a:off x="11125295" y="4984204"/>
            <a:ext cx="452339" cy="484627"/>
          </a:xfrm>
          <a:prstGeom prst="triangle">
            <a:avLst>
              <a:gd fmla="val 50000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0" name="Google Shape;1310;g34932c3bc03_0_1341"/>
          <p:cNvSpPr/>
          <p:nvPr/>
        </p:nvSpPr>
        <p:spPr>
          <a:xfrm rot="6446956">
            <a:off x="11561578" y="4192805"/>
            <a:ext cx="452209" cy="484656"/>
          </a:xfrm>
          <a:prstGeom prst="triangle">
            <a:avLst>
              <a:gd fmla="val 50000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1" name="Google Shape;1311;g34932c3bc03_0_1341"/>
          <p:cNvSpPr/>
          <p:nvPr/>
        </p:nvSpPr>
        <p:spPr>
          <a:xfrm rot="-7587118">
            <a:off x="6034064" y="2743682"/>
            <a:ext cx="452412" cy="484572"/>
          </a:xfrm>
          <a:prstGeom prst="triangle">
            <a:avLst>
              <a:gd fmla="val 50000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2" name="Google Shape;1312;g34932c3bc03_0_1341"/>
          <p:cNvSpPr/>
          <p:nvPr/>
        </p:nvSpPr>
        <p:spPr>
          <a:xfrm>
            <a:off x="1429938" y="2853875"/>
            <a:ext cx="2279126" cy="1079115"/>
          </a:xfrm>
          <a:custGeom>
            <a:rect b="b" l="l" r="r" t="t"/>
            <a:pathLst>
              <a:path extrusionOk="0" h="808326" w="2105428">
                <a:moveTo>
                  <a:pt x="188171" y="607158"/>
                </a:moveTo>
                <a:cubicBezTo>
                  <a:pt x="290279" y="591918"/>
                  <a:pt x="520403" y="619350"/>
                  <a:pt x="672803" y="616302"/>
                </a:cubicBezTo>
                <a:cubicBezTo>
                  <a:pt x="825203" y="613254"/>
                  <a:pt x="986747" y="599538"/>
                  <a:pt x="1102571" y="588870"/>
                </a:cubicBezTo>
                <a:cubicBezTo>
                  <a:pt x="1218395" y="578202"/>
                  <a:pt x="1291547" y="585822"/>
                  <a:pt x="1367747" y="552294"/>
                </a:cubicBezTo>
                <a:cubicBezTo>
                  <a:pt x="1443947" y="518766"/>
                  <a:pt x="1495763" y="441042"/>
                  <a:pt x="1559771" y="387702"/>
                </a:cubicBezTo>
                <a:cubicBezTo>
                  <a:pt x="1623779" y="334362"/>
                  <a:pt x="1684739" y="282546"/>
                  <a:pt x="1751795" y="232254"/>
                </a:cubicBezTo>
                <a:cubicBezTo>
                  <a:pt x="1818851" y="181962"/>
                  <a:pt x="1914863" y="122526"/>
                  <a:pt x="1962107" y="85950"/>
                </a:cubicBezTo>
                <a:cubicBezTo>
                  <a:pt x="2009351" y="49374"/>
                  <a:pt x="2015447" y="24990"/>
                  <a:pt x="2035259" y="12798"/>
                </a:cubicBezTo>
                <a:cubicBezTo>
                  <a:pt x="2055071" y="606"/>
                  <a:pt x="2070311" y="-8538"/>
                  <a:pt x="2080979" y="12798"/>
                </a:cubicBezTo>
                <a:cubicBezTo>
                  <a:pt x="2091647" y="34134"/>
                  <a:pt x="2096219" y="98142"/>
                  <a:pt x="2099267" y="140814"/>
                </a:cubicBezTo>
                <a:cubicBezTo>
                  <a:pt x="2102315" y="183486"/>
                  <a:pt x="2111459" y="230730"/>
                  <a:pt x="2099267" y="268830"/>
                </a:cubicBezTo>
                <a:cubicBezTo>
                  <a:pt x="2087075" y="306930"/>
                  <a:pt x="2068787" y="328266"/>
                  <a:pt x="2026115" y="369414"/>
                </a:cubicBezTo>
                <a:cubicBezTo>
                  <a:pt x="1983443" y="410562"/>
                  <a:pt x="1901147" y="471522"/>
                  <a:pt x="1843235" y="515718"/>
                </a:cubicBezTo>
                <a:cubicBezTo>
                  <a:pt x="1785323" y="559914"/>
                  <a:pt x="1730459" y="593442"/>
                  <a:pt x="1678643" y="634590"/>
                </a:cubicBezTo>
                <a:cubicBezTo>
                  <a:pt x="1626827" y="675738"/>
                  <a:pt x="1568915" y="736698"/>
                  <a:pt x="1532339" y="762606"/>
                </a:cubicBezTo>
                <a:cubicBezTo>
                  <a:pt x="1495763" y="788514"/>
                  <a:pt x="1628351" y="782418"/>
                  <a:pt x="1459187" y="790038"/>
                </a:cubicBezTo>
                <a:cubicBezTo>
                  <a:pt x="1290023" y="797658"/>
                  <a:pt x="750527" y="808326"/>
                  <a:pt x="517355" y="808326"/>
                </a:cubicBezTo>
                <a:cubicBezTo>
                  <a:pt x="284183" y="808326"/>
                  <a:pt x="145499" y="796134"/>
                  <a:pt x="60155" y="790038"/>
                </a:cubicBezTo>
                <a:cubicBezTo>
                  <a:pt x="-25189" y="783942"/>
                  <a:pt x="5291" y="785466"/>
                  <a:pt x="5291" y="771750"/>
                </a:cubicBezTo>
                <a:cubicBezTo>
                  <a:pt x="5291" y="758034"/>
                  <a:pt x="35771" y="730602"/>
                  <a:pt x="60155" y="707742"/>
                </a:cubicBezTo>
                <a:cubicBezTo>
                  <a:pt x="84539" y="684882"/>
                  <a:pt x="86063" y="622398"/>
                  <a:pt x="188171" y="607158"/>
                </a:cubicBezTo>
                <a:close/>
              </a:path>
            </a:pathLst>
          </a:custGeom>
          <a:gradFill>
            <a:gsLst>
              <a:gs pos="0">
                <a:srgbClr val="2F5496">
                  <a:alpha val="80000"/>
                </a:srgbClr>
              </a:gs>
              <a:gs pos="47000">
                <a:srgbClr val="8DA9DB">
                  <a:alpha val="49803"/>
                </a:srgbClr>
              </a:gs>
              <a:gs pos="65000">
                <a:srgbClr val="B3C6E7">
                  <a:alpha val="69803"/>
                </a:srgbClr>
              </a:gs>
              <a:gs pos="100000">
                <a:srgbClr val="B3C6E7">
                  <a:alpha val="69803"/>
                </a:srgbClr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3" name="Google Shape;1313;g34932c3bc03_0_1341"/>
          <p:cNvSpPr/>
          <p:nvPr/>
        </p:nvSpPr>
        <p:spPr>
          <a:xfrm rot="10800000">
            <a:off x="94500" y="3994045"/>
            <a:ext cx="515100" cy="152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4" name="Google Shape;1314;g34932c3bc03_0_1341"/>
          <p:cNvSpPr/>
          <p:nvPr/>
        </p:nvSpPr>
        <p:spPr>
          <a:xfrm>
            <a:off x="478110" y="3994037"/>
            <a:ext cx="1067400" cy="152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5" name="Google Shape;1315;g34932c3bc03_0_1341"/>
          <p:cNvSpPr txBox="1"/>
          <p:nvPr/>
        </p:nvSpPr>
        <p:spPr>
          <a:xfrm>
            <a:off x="405696" y="3842706"/>
            <a:ext cx="108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2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Prop</a:t>
            </a:r>
            <a:endParaRPr b="1" baseline="-25000" sz="20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6" name="Google Shape;1316;g34932c3bc03_0_1341"/>
          <p:cNvSpPr/>
          <p:nvPr/>
        </p:nvSpPr>
        <p:spPr>
          <a:xfrm>
            <a:off x="148908" y="3405584"/>
            <a:ext cx="822900" cy="18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7" name="Google Shape;1317;g34932c3bc03_0_1341"/>
          <p:cNvSpPr/>
          <p:nvPr/>
        </p:nvSpPr>
        <p:spPr>
          <a:xfrm>
            <a:off x="156531" y="2987417"/>
            <a:ext cx="1020600" cy="219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8" name="Google Shape;1318;g34932c3bc03_0_1341"/>
          <p:cNvSpPr/>
          <p:nvPr/>
        </p:nvSpPr>
        <p:spPr>
          <a:xfrm>
            <a:off x="124025" y="2582912"/>
            <a:ext cx="1255200" cy="263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9" name="Google Shape;1319;g34932c3bc03_0_1341"/>
          <p:cNvSpPr/>
          <p:nvPr/>
        </p:nvSpPr>
        <p:spPr>
          <a:xfrm>
            <a:off x="94592" y="5983043"/>
            <a:ext cx="822900" cy="207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0" name="Google Shape;1320;g34932c3bc03_0_1341"/>
          <p:cNvSpPr/>
          <p:nvPr/>
        </p:nvSpPr>
        <p:spPr>
          <a:xfrm>
            <a:off x="90385" y="5543331"/>
            <a:ext cx="1020600" cy="219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1" name="Google Shape;1321;g34932c3bc03_0_1341"/>
          <p:cNvSpPr/>
          <p:nvPr/>
        </p:nvSpPr>
        <p:spPr>
          <a:xfrm>
            <a:off x="99143" y="5098944"/>
            <a:ext cx="1123500" cy="30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2" name="Google Shape;1322;g34932c3bc03_0_1341"/>
          <p:cNvSpPr/>
          <p:nvPr/>
        </p:nvSpPr>
        <p:spPr>
          <a:xfrm>
            <a:off x="148908" y="6573931"/>
            <a:ext cx="583500" cy="194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3" name="Google Shape;1323;g34932c3bc03_0_1341"/>
          <p:cNvSpPr txBox="1"/>
          <p:nvPr/>
        </p:nvSpPr>
        <p:spPr>
          <a:xfrm>
            <a:off x="90385" y="6530645"/>
            <a:ext cx="75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 kts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4" name="Google Shape;1324;g34932c3bc03_0_1341"/>
          <p:cNvSpPr/>
          <p:nvPr/>
        </p:nvSpPr>
        <p:spPr>
          <a:xfrm rot="-4981550">
            <a:off x="1428261" y="3791731"/>
            <a:ext cx="353314" cy="234836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5" name="Google Shape;1325;g34932c3bc03_0_1341"/>
          <p:cNvSpPr/>
          <p:nvPr/>
        </p:nvSpPr>
        <p:spPr>
          <a:xfrm rot="-3703889">
            <a:off x="1432940" y="3764420"/>
            <a:ext cx="72212" cy="66442"/>
          </a:xfrm>
          <a:prstGeom prst="triangle">
            <a:avLst>
              <a:gd fmla="val 50000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6" name="Google Shape;1326;g34932c3bc03_0_1341"/>
          <p:cNvSpPr/>
          <p:nvPr/>
        </p:nvSpPr>
        <p:spPr>
          <a:xfrm>
            <a:off x="3965417" y="6627438"/>
            <a:ext cx="1296300" cy="194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7" name="Google Shape;1327;g34932c3bc03_0_1341"/>
          <p:cNvSpPr/>
          <p:nvPr/>
        </p:nvSpPr>
        <p:spPr>
          <a:xfrm>
            <a:off x="4725908" y="6604003"/>
            <a:ext cx="641400" cy="222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8" name="Google Shape;1328;g34932c3bc03_0_1341"/>
          <p:cNvSpPr txBox="1"/>
          <p:nvPr/>
        </p:nvSpPr>
        <p:spPr>
          <a:xfrm>
            <a:off x="4124115" y="6501945"/>
            <a:ext cx="665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60ED4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1800">
                <a:solidFill>
                  <a:srgbClr val="260ED4"/>
                </a:solidFill>
                <a:latin typeface="Calibri"/>
                <a:ea typeface="Calibri"/>
                <a:cs typeface="Calibri"/>
                <a:sym typeface="Calibri"/>
              </a:rPr>
              <a:t>Prop</a:t>
            </a:r>
            <a:endParaRPr b="1" baseline="-25000" sz="1800">
              <a:solidFill>
                <a:srgbClr val="260E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9" name="Google Shape;1329;g34932c3bc03_0_1341"/>
          <p:cNvSpPr/>
          <p:nvPr/>
        </p:nvSpPr>
        <p:spPr>
          <a:xfrm rot="305346">
            <a:off x="3230653" y="6199335"/>
            <a:ext cx="561413" cy="605088"/>
          </a:xfrm>
          <a:prstGeom prst="arc">
            <a:avLst>
              <a:gd fmla="val 16230336" name="adj1"/>
              <a:gd fmla="val 0" name="adj2"/>
            </a:avLst>
          </a:prstGeom>
          <a:noFill/>
          <a:ln cap="flat" cmpd="sng" w="5715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0" name="Google Shape;1330;g34932c3bc03_0_1341"/>
          <p:cNvSpPr/>
          <p:nvPr/>
        </p:nvSpPr>
        <p:spPr>
          <a:xfrm flipH="1" rot="5400000">
            <a:off x="3778163" y="6388545"/>
            <a:ext cx="123900" cy="102900"/>
          </a:xfrm>
          <a:prstGeom prst="triangle">
            <a:avLst>
              <a:gd fmla="val 48075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1" name="Google Shape;1331;g34932c3bc03_0_1341"/>
          <p:cNvSpPr/>
          <p:nvPr/>
        </p:nvSpPr>
        <p:spPr>
          <a:xfrm flipH="1" rot="3125598">
            <a:off x="3718640" y="6254652"/>
            <a:ext cx="142583" cy="114377"/>
          </a:xfrm>
          <a:prstGeom prst="triangle">
            <a:avLst>
              <a:gd fmla="val 48075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2" name="Google Shape;1332;g34932c3bc03_0_1341"/>
          <p:cNvSpPr/>
          <p:nvPr/>
        </p:nvSpPr>
        <p:spPr>
          <a:xfrm rot="1429048">
            <a:off x="3789269" y="6231224"/>
            <a:ext cx="601747" cy="332842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57150">
            <a:solidFill>
              <a:srgbClr val="00B0F0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3" name="Google Shape;1333;g34932c3bc03_0_1341"/>
          <p:cNvSpPr/>
          <p:nvPr/>
        </p:nvSpPr>
        <p:spPr>
          <a:xfrm rot="1429048">
            <a:off x="4338189" y="6237864"/>
            <a:ext cx="601747" cy="332842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57150">
            <a:solidFill>
              <a:srgbClr val="00B0F0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4" name="Google Shape;1334;g34932c3bc03_0_1341"/>
          <p:cNvSpPr/>
          <p:nvPr/>
        </p:nvSpPr>
        <p:spPr>
          <a:xfrm>
            <a:off x="2485292" y="4724399"/>
            <a:ext cx="1582077" cy="1652609"/>
          </a:xfrm>
          <a:custGeom>
            <a:rect b="b" l="l" r="r" t="t"/>
            <a:pathLst>
              <a:path extrusionOk="0" h="1446485" w="1444819">
                <a:moveTo>
                  <a:pt x="1288720" y="524818"/>
                </a:moveTo>
                <a:cubicBezTo>
                  <a:pt x="1359059" y="591249"/>
                  <a:pt x="1380551" y="632280"/>
                  <a:pt x="1405951" y="712387"/>
                </a:cubicBezTo>
                <a:cubicBezTo>
                  <a:pt x="1431351" y="792494"/>
                  <a:pt x="1435259" y="913633"/>
                  <a:pt x="1441120" y="1005464"/>
                </a:cubicBezTo>
                <a:cubicBezTo>
                  <a:pt x="1446982" y="1097295"/>
                  <a:pt x="1445028" y="1196941"/>
                  <a:pt x="1441120" y="1263372"/>
                </a:cubicBezTo>
                <a:cubicBezTo>
                  <a:pt x="1437212" y="1329803"/>
                  <a:pt x="1433305" y="1376695"/>
                  <a:pt x="1417674" y="1404049"/>
                </a:cubicBezTo>
                <a:cubicBezTo>
                  <a:pt x="1402043" y="1431403"/>
                  <a:pt x="1382505" y="1421634"/>
                  <a:pt x="1347336" y="1427495"/>
                </a:cubicBezTo>
                <a:cubicBezTo>
                  <a:pt x="1312167" y="1433357"/>
                  <a:pt x="1265274" y="1458757"/>
                  <a:pt x="1206659" y="1439218"/>
                </a:cubicBezTo>
                <a:cubicBezTo>
                  <a:pt x="1148043" y="1419680"/>
                  <a:pt x="995643" y="1310264"/>
                  <a:pt x="995643" y="1310264"/>
                </a:cubicBezTo>
                <a:cubicBezTo>
                  <a:pt x="849104" y="1218433"/>
                  <a:pt x="489597" y="1048448"/>
                  <a:pt x="327428" y="888233"/>
                </a:cubicBezTo>
                <a:cubicBezTo>
                  <a:pt x="165259" y="728018"/>
                  <a:pt x="67566" y="489649"/>
                  <a:pt x="22628" y="348972"/>
                </a:cubicBezTo>
                <a:cubicBezTo>
                  <a:pt x="-22310" y="208295"/>
                  <a:pt x="5043" y="100833"/>
                  <a:pt x="57797" y="44172"/>
                </a:cubicBezTo>
                <a:cubicBezTo>
                  <a:pt x="110551" y="-12489"/>
                  <a:pt x="241459" y="-2720"/>
                  <a:pt x="339151" y="9003"/>
                </a:cubicBezTo>
                <a:cubicBezTo>
                  <a:pt x="436843" y="20726"/>
                  <a:pt x="536490" y="63710"/>
                  <a:pt x="643951" y="114510"/>
                </a:cubicBezTo>
                <a:cubicBezTo>
                  <a:pt x="751412" y="165310"/>
                  <a:pt x="874505" y="245418"/>
                  <a:pt x="983920" y="313803"/>
                </a:cubicBezTo>
                <a:cubicBezTo>
                  <a:pt x="1093335" y="382188"/>
                  <a:pt x="1218381" y="458387"/>
                  <a:pt x="1288720" y="524818"/>
                </a:cubicBezTo>
                <a:close/>
              </a:path>
            </a:pathLst>
          </a:custGeom>
          <a:gradFill>
            <a:gsLst>
              <a:gs pos="0">
                <a:srgbClr val="260ED4"/>
              </a:gs>
              <a:gs pos="50000">
                <a:srgbClr val="7B6AF6">
                  <a:alpha val="40000"/>
                </a:srgbClr>
              </a:gs>
              <a:gs pos="100000">
                <a:srgbClr val="C4B7F5">
                  <a:alpha val="49803"/>
                </a:srgbClr>
              </a:gs>
            </a:gsLst>
            <a:lin ang="1350003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5" name="Google Shape;1335;g34932c3bc03_0_1341"/>
          <p:cNvSpPr/>
          <p:nvPr/>
        </p:nvSpPr>
        <p:spPr>
          <a:xfrm>
            <a:off x="1254883" y="2422310"/>
            <a:ext cx="1742016" cy="1377365"/>
          </a:xfrm>
          <a:custGeom>
            <a:rect b="b" l="l" r="r" t="t"/>
            <a:pathLst>
              <a:path extrusionOk="0" h="1238081" w="1569384">
                <a:moveTo>
                  <a:pt x="1057873" y="1210859"/>
                </a:moveTo>
                <a:lnTo>
                  <a:pt x="526714" y="1217583"/>
                </a:lnTo>
                <a:cubicBezTo>
                  <a:pt x="375435" y="1222065"/>
                  <a:pt x="234240" y="1236633"/>
                  <a:pt x="150196" y="1237753"/>
                </a:cubicBezTo>
                <a:cubicBezTo>
                  <a:pt x="66152" y="1238874"/>
                  <a:pt x="47102" y="1237753"/>
                  <a:pt x="22449" y="1224306"/>
                </a:cubicBezTo>
                <a:cubicBezTo>
                  <a:pt x="-2204" y="1210859"/>
                  <a:pt x="-2203" y="1190689"/>
                  <a:pt x="2279" y="1157071"/>
                </a:cubicBezTo>
                <a:cubicBezTo>
                  <a:pt x="6761" y="1123453"/>
                  <a:pt x="20208" y="1068544"/>
                  <a:pt x="49343" y="1022600"/>
                </a:cubicBezTo>
                <a:cubicBezTo>
                  <a:pt x="78478" y="976656"/>
                  <a:pt x="127784" y="921747"/>
                  <a:pt x="177090" y="881406"/>
                </a:cubicBezTo>
                <a:cubicBezTo>
                  <a:pt x="226396" y="841065"/>
                  <a:pt x="294753" y="827618"/>
                  <a:pt x="345179" y="780553"/>
                </a:cubicBezTo>
                <a:cubicBezTo>
                  <a:pt x="395605" y="733488"/>
                  <a:pt x="432584" y="665133"/>
                  <a:pt x="479649" y="599018"/>
                </a:cubicBezTo>
                <a:cubicBezTo>
                  <a:pt x="526714" y="532903"/>
                  <a:pt x="561452" y="456703"/>
                  <a:pt x="627567" y="383865"/>
                </a:cubicBezTo>
                <a:cubicBezTo>
                  <a:pt x="693682" y="311027"/>
                  <a:pt x="876337" y="161989"/>
                  <a:pt x="876337" y="161989"/>
                </a:cubicBezTo>
                <a:cubicBezTo>
                  <a:pt x="941331" y="103718"/>
                  <a:pt x="974949" y="61135"/>
                  <a:pt x="1017531" y="34241"/>
                </a:cubicBezTo>
                <a:cubicBezTo>
                  <a:pt x="1060113" y="7347"/>
                  <a:pt x="1079163" y="-2738"/>
                  <a:pt x="1131831" y="624"/>
                </a:cubicBezTo>
                <a:cubicBezTo>
                  <a:pt x="1184499" y="3986"/>
                  <a:pt x="1273025" y="2865"/>
                  <a:pt x="1333537" y="54412"/>
                </a:cubicBezTo>
                <a:cubicBezTo>
                  <a:pt x="1394049" y="105959"/>
                  <a:pt x="1455681" y="205691"/>
                  <a:pt x="1494902" y="309906"/>
                </a:cubicBezTo>
                <a:cubicBezTo>
                  <a:pt x="1534123" y="414121"/>
                  <a:pt x="1574464" y="574365"/>
                  <a:pt x="1568861" y="679700"/>
                </a:cubicBezTo>
                <a:cubicBezTo>
                  <a:pt x="1563258" y="785035"/>
                  <a:pt x="1502746" y="870200"/>
                  <a:pt x="1461284" y="941918"/>
                </a:cubicBezTo>
                <a:cubicBezTo>
                  <a:pt x="1419822" y="1013636"/>
                  <a:pt x="1363793" y="1069665"/>
                  <a:pt x="1320090" y="1110006"/>
                </a:cubicBezTo>
                <a:cubicBezTo>
                  <a:pt x="1276387" y="1150347"/>
                  <a:pt x="1228202" y="1168277"/>
                  <a:pt x="1199067" y="1183965"/>
                </a:cubicBezTo>
                <a:cubicBezTo>
                  <a:pt x="1169932" y="1199653"/>
                  <a:pt x="1160967" y="1200774"/>
                  <a:pt x="1145279" y="1204136"/>
                </a:cubicBezTo>
                <a:cubicBezTo>
                  <a:pt x="1129591" y="1207498"/>
                  <a:pt x="1160967" y="1208618"/>
                  <a:pt x="1057873" y="1210859"/>
                </a:cubicBezTo>
                <a:close/>
              </a:path>
            </a:pathLst>
          </a:custGeom>
          <a:gradFill>
            <a:gsLst>
              <a:gs pos="0">
                <a:srgbClr val="502100">
                  <a:alpha val="69803"/>
                </a:srgbClr>
              </a:gs>
              <a:gs pos="50000">
                <a:srgbClr val="C55A11">
                  <a:alpha val="49803"/>
                </a:srgbClr>
              </a:gs>
              <a:gs pos="100000">
                <a:srgbClr val="F7CAAC">
                  <a:alpha val="49803"/>
                </a:srgbClr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6" name="Google Shape;1336;g34932c3bc03_0_1341"/>
          <p:cNvSpPr/>
          <p:nvPr/>
        </p:nvSpPr>
        <p:spPr>
          <a:xfrm rot="-276639">
            <a:off x="2269888" y="5359558"/>
            <a:ext cx="1542772" cy="1215858"/>
          </a:xfrm>
          <a:custGeom>
            <a:rect b="b" l="l" r="r" t="t"/>
            <a:pathLst>
              <a:path extrusionOk="0" h="977358" w="1417308">
                <a:moveTo>
                  <a:pt x="1376390" y="968859"/>
                </a:moveTo>
                <a:cubicBezTo>
                  <a:pt x="1315878" y="980065"/>
                  <a:pt x="1130981" y="974462"/>
                  <a:pt x="1046937" y="975583"/>
                </a:cubicBezTo>
                <a:cubicBezTo>
                  <a:pt x="962893" y="976704"/>
                  <a:pt x="928154" y="978945"/>
                  <a:pt x="872125" y="975583"/>
                </a:cubicBezTo>
                <a:cubicBezTo>
                  <a:pt x="816096" y="972221"/>
                  <a:pt x="780237" y="983427"/>
                  <a:pt x="710761" y="955412"/>
                </a:cubicBezTo>
                <a:cubicBezTo>
                  <a:pt x="641285" y="927397"/>
                  <a:pt x="559482" y="890419"/>
                  <a:pt x="455267" y="807495"/>
                </a:cubicBezTo>
                <a:cubicBezTo>
                  <a:pt x="351052" y="724571"/>
                  <a:pt x="160552" y="564327"/>
                  <a:pt x="85473" y="457871"/>
                </a:cubicBezTo>
                <a:cubicBezTo>
                  <a:pt x="10393" y="351415"/>
                  <a:pt x="15996" y="239356"/>
                  <a:pt x="4790" y="168759"/>
                </a:cubicBezTo>
                <a:cubicBezTo>
                  <a:pt x="-6416" y="98162"/>
                  <a:pt x="3669" y="62304"/>
                  <a:pt x="18237" y="34289"/>
                </a:cubicBezTo>
                <a:cubicBezTo>
                  <a:pt x="32805" y="6274"/>
                  <a:pt x="60819" y="-2691"/>
                  <a:pt x="92196" y="671"/>
                </a:cubicBezTo>
                <a:cubicBezTo>
                  <a:pt x="123573" y="4033"/>
                  <a:pt x="165034" y="27565"/>
                  <a:pt x="206496" y="54459"/>
                </a:cubicBezTo>
                <a:cubicBezTo>
                  <a:pt x="247958" y="81353"/>
                  <a:pt x="296143" y="128418"/>
                  <a:pt x="340967" y="162036"/>
                </a:cubicBezTo>
                <a:cubicBezTo>
                  <a:pt x="385791" y="195654"/>
                  <a:pt x="436216" y="218065"/>
                  <a:pt x="475437" y="256165"/>
                </a:cubicBezTo>
                <a:cubicBezTo>
                  <a:pt x="514657" y="294265"/>
                  <a:pt x="551637" y="340209"/>
                  <a:pt x="576290" y="390636"/>
                </a:cubicBezTo>
                <a:cubicBezTo>
                  <a:pt x="600943" y="441063"/>
                  <a:pt x="615511" y="516142"/>
                  <a:pt x="623355" y="558724"/>
                </a:cubicBezTo>
                <a:cubicBezTo>
                  <a:pt x="631199" y="601306"/>
                  <a:pt x="615511" y="620357"/>
                  <a:pt x="623355" y="646130"/>
                </a:cubicBezTo>
                <a:cubicBezTo>
                  <a:pt x="631199" y="671903"/>
                  <a:pt x="644646" y="695436"/>
                  <a:pt x="670420" y="713365"/>
                </a:cubicBezTo>
                <a:cubicBezTo>
                  <a:pt x="696193" y="731294"/>
                  <a:pt x="715243" y="743621"/>
                  <a:pt x="777996" y="753706"/>
                </a:cubicBezTo>
                <a:cubicBezTo>
                  <a:pt x="840749" y="763791"/>
                  <a:pt x="959531" y="770515"/>
                  <a:pt x="1046937" y="773877"/>
                </a:cubicBezTo>
                <a:cubicBezTo>
                  <a:pt x="1134343" y="777239"/>
                  <a:pt x="1252005" y="772756"/>
                  <a:pt x="1302431" y="773877"/>
                </a:cubicBezTo>
                <a:cubicBezTo>
                  <a:pt x="1352857" y="774998"/>
                  <a:pt x="1334928" y="769395"/>
                  <a:pt x="1349496" y="780601"/>
                </a:cubicBezTo>
                <a:cubicBezTo>
                  <a:pt x="1364064" y="791807"/>
                  <a:pt x="1379752" y="819821"/>
                  <a:pt x="1389837" y="841112"/>
                </a:cubicBezTo>
                <a:cubicBezTo>
                  <a:pt x="1399922" y="862403"/>
                  <a:pt x="1406646" y="890419"/>
                  <a:pt x="1410008" y="908348"/>
                </a:cubicBezTo>
                <a:cubicBezTo>
                  <a:pt x="1413370" y="926277"/>
                  <a:pt x="1436902" y="957653"/>
                  <a:pt x="1376390" y="968859"/>
                </a:cubicBezTo>
                <a:close/>
              </a:path>
            </a:pathLst>
          </a:custGeom>
          <a:gradFill>
            <a:gsLst>
              <a:gs pos="0">
                <a:srgbClr val="2E5980">
                  <a:alpha val="69803"/>
                </a:srgbClr>
              </a:gs>
              <a:gs pos="50000">
                <a:srgbClr val="9CC2E5">
                  <a:alpha val="69803"/>
                </a:srgbClr>
              </a:gs>
              <a:gs pos="100000">
                <a:srgbClr val="BBD6EE">
                  <a:alpha val="69803"/>
                </a:srgbClr>
              </a:gs>
            </a:gsLst>
            <a:lin ang="1350003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7" name="Google Shape;1337;g34932c3bc03_0_1341"/>
          <p:cNvSpPr/>
          <p:nvPr/>
        </p:nvSpPr>
        <p:spPr>
          <a:xfrm>
            <a:off x="6675120" y="3163824"/>
            <a:ext cx="594360" cy="667512"/>
          </a:xfrm>
          <a:custGeom>
            <a:rect b="b" l="l" r="r" t="t"/>
            <a:pathLst>
              <a:path extrusionOk="0" h="667512" w="594360">
                <a:moveTo>
                  <a:pt x="0" y="0"/>
                </a:moveTo>
                <a:cubicBezTo>
                  <a:pt x="54102" y="56388"/>
                  <a:pt x="108204" y="112776"/>
                  <a:pt x="173736" y="182880"/>
                </a:cubicBezTo>
                <a:cubicBezTo>
                  <a:pt x="239268" y="252984"/>
                  <a:pt x="323088" y="339852"/>
                  <a:pt x="393192" y="420624"/>
                </a:cubicBezTo>
                <a:cubicBezTo>
                  <a:pt x="463296" y="501396"/>
                  <a:pt x="528828" y="584454"/>
                  <a:pt x="594360" y="667512"/>
                </a:cubicBezTo>
              </a:path>
            </a:pathLst>
          </a:custGeom>
          <a:noFill/>
          <a:ln cap="flat" cmpd="sng" w="762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8" name="Google Shape;1338;g34932c3bc03_0_1341"/>
          <p:cNvSpPr/>
          <p:nvPr/>
        </p:nvSpPr>
        <p:spPr>
          <a:xfrm rot="9439040">
            <a:off x="6911410" y="3217253"/>
            <a:ext cx="336854" cy="508962"/>
          </a:xfrm>
          <a:prstGeom prst="chord">
            <a:avLst>
              <a:gd fmla="val 2700000" name="adj1"/>
              <a:gd fmla="val 1620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9" name="Google Shape;1339;g34932c3bc03_0_1341"/>
          <p:cNvSpPr/>
          <p:nvPr/>
        </p:nvSpPr>
        <p:spPr>
          <a:xfrm>
            <a:off x="4981557" y="5543331"/>
            <a:ext cx="628200" cy="21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0" name="Google Shape;1340;g34932c3bc03_0_1341"/>
          <p:cNvSpPr/>
          <p:nvPr/>
        </p:nvSpPr>
        <p:spPr>
          <a:xfrm>
            <a:off x="4202130" y="3311918"/>
            <a:ext cx="2270700" cy="530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4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g34932c3bc03_0_1390"/>
          <p:cNvSpPr txBox="1"/>
          <p:nvPr>
            <p:ph type="title"/>
          </p:nvPr>
        </p:nvSpPr>
        <p:spPr>
          <a:xfrm>
            <a:off x="781812" y="-37553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 sz="3200"/>
              <a:t>MCS Forward Motion</a:t>
            </a:r>
            <a:endParaRPr b="1" sz="3200"/>
          </a:p>
        </p:txBody>
      </p:sp>
      <p:sp>
        <p:nvSpPr>
          <p:cNvPr id="1346" name="Google Shape;1346;g34932c3bc03_0_1390"/>
          <p:cNvSpPr txBox="1"/>
          <p:nvPr>
            <p:ph idx="1" type="body"/>
          </p:nvPr>
        </p:nvSpPr>
        <p:spPr>
          <a:xfrm>
            <a:off x="0" y="527177"/>
            <a:ext cx="12079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Not a straightforward relationship. MCS can propagate both upwind and downwind of the mean vertical wind field.</a:t>
            </a:r>
            <a:endParaRPr sz="2000"/>
          </a:p>
        </p:txBody>
      </p:sp>
      <p:pic>
        <p:nvPicPr>
          <p:cNvPr id="1347" name="Google Shape;1347;g34932c3bc03_0_13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37359"/>
            <a:ext cx="5473014" cy="2484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8" name="Google Shape;1348;g34932c3bc03_0_13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4242816"/>
            <a:ext cx="5473014" cy="2615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9" name="Google Shape;1349;g34932c3bc03_0_139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39612" y="2248980"/>
            <a:ext cx="5910752" cy="3532251"/>
          </a:xfrm>
          <a:prstGeom prst="rect">
            <a:avLst/>
          </a:prstGeom>
          <a:noFill/>
          <a:ln>
            <a:noFill/>
          </a:ln>
        </p:spPr>
      </p:pic>
      <p:sp>
        <p:nvSpPr>
          <p:cNvPr id="1350" name="Google Shape;1350;g34932c3bc03_0_1390"/>
          <p:cNvSpPr/>
          <p:nvPr/>
        </p:nvSpPr>
        <p:spPr>
          <a:xfrm>
            <a:off x="4275572" y="3216529"/>
            <a:ext cx="2523600" cy="530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1" name="Google Shape;1351;g34932c3bc03_0_1390"/>
          <p:cNvSpPr/>
          <p:nvPr/>
        </p:nvSpPr>
        <p:spPr>
          <a:xfrm>
            <a:off x="10927080" y="5404104"/>
            <a:ext cx="539400" cy="54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2" name="Google Shape;1352;g34932c3bc03_0_1390"/>
          <p:cNvSpPr/>
          <p:nvPr/>
        </p:nvSpPr>
        <p:spPr>
          <a:xfrm>
            <a:off x="6117336" y="2368296"/>
            <a:ext cx="585216" cy="813816"/>
          </a:xfrm>
          <a:custGeom>
            <a:rect b="b" l="l" r="r" t="t"/>
            <a:pathLst>
              <a:path extrusionOk="0" h="813816" w="585216">
                <a:moveTo>
                  <a:pt x="0" y="0"/>
                </a:moveTo>
                <a:cubicBezTo>
                  <a:pt x="92964" y="119634"/>
                  <a:pt x="185928" y="239268"/>
                  <a:pt x="283464" y="374904"/>
                </a:cubicBezTo>
                <a:cubicBezTo>
                  <a:pt x="381000" y="510540"/>
                  <a:pt x="483108" y="662178"/>
                  <a:pt x="585216" y="813816"/>
                </a:cubicBezTo>
              </a:path>
            </a:pathLst>
          </a:custGeom>
          <a:noFill/>
          <a:ln cap="flat" cmpd="sng" w="762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3" name="Google Shape;1353;g34932c3bc03_0_1390"/>
          <p:cNvSpPr/>
          <p:nvPr/>
        </p:nvSpPr>
        <p:spPr>
          <a:xfrm>
            <a:off x="7251192" y="3813048"/>
            <a:ext cx="941832" cy="813816"/>
          </a:xfrm>
          <a:custGeom>
            <a:rect b="b" l="l" r="r" t="t"/>
            <a:pathLst>
              <a:path extrusionOk="0" h="813816" w="941832">
                <a:moveTo>
                  <a:pt x="0" y="0"/>
                </a:moveTo>
                <a:cubicBezTo>
                  <a:pt x="120396" y="125730"/>
                  <a:pt x="240792" y="251460"/>
                  <a:pt x="356616" y="356616"/>
                </a:cubicBezTo>
                <a:cubicBezTo>
                  <a:pt x="472440" y="461772"/>
                  <a:pt x="597408" y="554736"/>
                  <a:pt x="694944" y="630936"/>
                </a:cubicBezTo>
                <a:cubicBezTo>
                  <a:pt x="792480" y="707136"/>
                  <a:pt x="867156" y="760476"/>
                  <a:pt x="941832" y="813816"/>
                </a:cubicBezTo>
              </a:path>
            </a:pathLst>
          </a:custGeom>
          <a:noFill/>
          <a:ln cap="flat" cmpd="sng" w="762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4" name="Google Shape;1354;g34932c3bc03_0_1390"/>
          <p:cNvSpPr/>
          <p:nvPr/>
        </p:nvSpPr>
        <p:spPr>
          <a:xfrm>
            <a:off x="8257032" y="2889504"/>
            <a:ext cx="3353003" cy="2545398"/>
          </a:xfrm>
          <a:custGeom>
            <a:rect b="b" l="l" r="r" t="t"/>
            <a:pathLst>
              <a:path extrusionOk="0" h="2545398" w="3353003">
                <a:moveTo>
                  <a:pt x="0" y="1819656"/>
                </a:moveTo>
                <a:cubicBezTo>
                  <a:pt x="83058" y="1875282"/>
                  <a:pt x="166116" y="1930908"/>
                  <a:pt x="256032" y="1984248"/>
                </a:cubicBezTo>
                <a:cubicBezTo>
                  <a:pt x="345948" y="2037588"/>
                  <a:pt x="452628" y="2097024"/>
                  <a:pt x="539496" y="2139696"/>
                </a:cubicBezTo>
                <a:cubicBezTo>
                  <a:pt x="626364" y="2182368"/>
                  <a:pt x="777240" y="2240280"/>
                  <a:pt x="777240" y="2240280"/>
                </a:cubicBezTo>
                <a:lnTo>
                  <a:pt x="1042416" y="2350008"/>
                </a:lnTo>
                <a:cubicBezTo>
                  <a:pt x="1118616" y="2382012"/>
                  <a:pt x="1162812" y="2406396"/>
                  <a:pt x="1234440" y="2432304"/>
                </a:cubicBezTo>
                <a:cubicBezTo>
                  <a:pt x="1306068" y="2458212"/>
                  <a:pt x="1388364" y="2490216"/>
                  <a:pt x="1472184" y="2505456"/>
                </a:cubicBezTo>
                <a:cubicBezTo>
                  <a:pt x="1556004" y="2520696"/>
                  <a:pt x="1737360" y="2523744"/>
                  <a:pt x="1737360" y="2523744"/>
                </a:cubicBezTo>
                <a:cubicBezTo>
                  <a:pt x="1836420" y="2529840"/>
                  <a:pt x="1950720" y="2554224"/>
                  <a:pt x="2066544" y="2542032"/>
                </a:cubicBezTo>
                <a:cubicBezTo>
                  <a:pt x="2182368" y="2529840"/>
                  <a:pt x="2330196" y="2487168"/>
                  <a:pt x="2432304" y="2450592"/>
                </a:cubicBezTo>
                <a:cubicBezTo>
                  <a:pt x="2534412" y="2414016"/>
                  <a:pt x="2607564" y="2368296"/>
                  <a:pt x="2679192" y="2322576"/>
                </a:cubicBezTo>
                <a:cubicBezTo>
                  <a:pt x="2750820" y="2276856"/>
                  <a:pt x="2798064" y="2231136"/>
                  <a:pt x="2862072" y="2176272"/>
                </a:cubicBezTo>
                <a:cubicBezTo>
                  <a:pt x="2926080" y="2121408"/>
                  <a:pt x="3009900" y="2060448"/>
                  <a:pt x="3063240" y="1993392"/>
                </a:cubicBezTo>
                <a:cubicBezTo>
                  <a:pt x="3116580" y="1926336"/>
                  <a:pt x="3144012" y="1853184"/>
                  <a:pt x="3182112" y="1773936"/>
                </a:cubicBezTo>
                <a:cubicBezTo>
                  <a:pt x="3220212" y="1694688"/>
                  <a:pt x="3264408" y="1604772"/>
                  <a:pt x="3291840" y="1517904"/>
                </a:cubicBezTo>
                <a:cubicBezTo>
                  <a:pt x="3319272" y="1431036"/>
                  <a:pt x="3337560" y="1333500"/>
                  <a:pt x="3346704" y="1252728"/>
                </a:cubicBezTo>
                <a:cubicBezTo>
                  <a:pt x="3355848" y="1171956"/>
                  <a:pt x="3354324" y="1109472"/>
                  <a:pt x="3346704" y="1033272"/>
                </a:cubicBezTo>
                <a:cubicBezTo>
                  <a:pt x="3339084" y="957072"/>
                  <a:pt x="3320796" y="876300"/>
                  <a:pt x="3300984" y="795528"/>
                </a:cubicBezTo>
                <a:cubicBezTo>
                  <a:pt x="3281172" y="714756"/>
                  <a:pt x="3253740" y="623316"/>
                  <a:pt x="3227832" y="548640"/>
                </a:cubicBezTo>
                <a:cubicBezTo>
                  <a:pt x="3201924" y="473964"/>
                  <a:pt x="3180588" y="402336"/>
                  <a:pt x="3145536" y="347472"/>
                </a:cubicBezTo>
                <a:cubicBezTo>
                  <a:pt x="3110484" y="292608"/>
                  <a:pt x="3066288" y="277368"/>
                  <a:pt x="3017520" y="219456"/>
                </a:cubicBezTo>
                <a:cubicBezTo>
                  <a:pt x="2968752" y="161544"/>
                  <a:pt x="2910840" y="80772"/>
                  <a:pt x="2852928" y="0"/>
                </a:cubicBezTo>
              </a:path>
            </a:pathLst>
          </a:custGeom>
          <a:noFill/>
          <a:ln cap="flat" cmpd="sng" w="762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5" name="Google Shape;1355;g34932c3bc03_0_1390"/>
          <p:cNvSpPr/>
          <p:nvPr/>
        </p:nvSpPr>
        <p:spPr>
          <a:xfrm rot="3555076">
            <a:off x="11409882" y="2929769"/>
            <a:ext cx="452399" cy="484813"/>
          </a:xfrm>
          <a:prstGeom prst="triangle">
            <a:avLst>
              <a:gd fmla="val 50000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6" name="Google Shape;1356;g34932c3bc03_0_1390"/>
          <p:cNvSpPr/>
          <p:nvPr/>
        </p:nvSpPr>
        <p:spPr>
          <a:xfrm rot="-8232280">
            <a:off x="7226931" y="4138945"/>
            <a:ext cx="452176" cy="484649"/>
          </a:xfrm>
          <a:prstGeom prst="triangle">
            <a:avLst>
              <a:gd fmla="val 50000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7" name="Google Shape;1357;g34932c3bc03_0_1390"/>
          <p:cNvSpPr/>
          <p:nvPr/>
        </p:nvSpPr>
        <p:spPr>
          <a:xfrm rot="-8965246">
            <a:off x="8367187" y="4977272"/>
            <a:ext cx="452303" cy="484717"/>
          </a:xfrm>
          <a:prstGeom prst="triangle">
            <a:avLst>
              <a:gd fmla="val 50000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8" name="Google Shape;1358;g34932c3bc03_0_1390"/>
          <p:cNvSpPr/>
          <p:nvPr/>
        </p:nvSpPr>
        <p:spPr>
          <a:xfrm rot="-10052971">
            <a:off x="9335661" y="5365575"/>
            <a:ext cx="452235" cy="484775"/>
          </a:xfrm>
          <a:prstGeom prst="triangle">
            <a:avLst>
              <a:gd fmla="val 50000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9" name="Google Shape;1359;g34932c3bc03_0_1390"/>
          <p:cNvSpPr/>
          <p:nvPr/>
        </p:nvSpPr>
        <p:spPr>
          <a:xfrm rot="9935700">
            <a:off x="10303695" y="5407776"/>
            <a:ext cx="452217" cy="484667"/>
          </a:xfrm>
          <a:prstGeom prst="triangle">
            <a:avLst>
              <a:gd fmla="val 50000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0" name="Google Shape;1360;g34932c3bc03_0_1390"/>
          <p:cNvSpPr/>
          <p:nvPr/>
        </p:nvSpPr>
        <p:spPr>
          <a:xfrm rot="8261278">
            <a:off x="11125295" y="4984204"/>
            <a:ext cx="452339" cy="484627"/>
          </a:xfrm>
          <a:prstGeom prst="triangle">
            <a:avLst>
              <a:gd fmla="val 50000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1" name="Google Shape;1361;g34932c3bc03_0_1390"/>
          <p:cNvSpPr/>
          <p:nvPr/>
        </p:nvSpPr>
        <p:spPr>
          <a:xfrm rot="6446956">
            <a:off x="11561578" y="4192805"/>
            <a:ext cx="452209" cy="484656"/>
          </a:xfrm>
          <a:prstGeom prst="triangle">
            <a:avLst>
              <a:gd fmla="val 50000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2" name="Google Shape;1362;g34932c3bc03_0_1390"/>
          <p:cNvSpPr/>
          <p:nvPr/>
        </p:nvSpPr>
        <p:spPr>
          <a:xfrm rot="-7587118">
            <a:off x="6034064" y="2743682"/>
            <a:ext cx="452412" cy="484572"/>
          </a:xfrm>
          <a:prstGeom prst="triangle">
            <a:avLst>
              <a:gd fmla="val 50000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3" name="Google Shape;1363;g34932c3bc03_0_1390"/>
          <p:cNvSpPr/>
          <p:nvPr/>
        </p:nvSpPr>
        <p:spPr>
          <a:xfrm>
            <a:off x="1429938" y="2853875"/>
            <a:ext cx="2279126" cy="1079115"/>
          </a:xfrm>
          <a:custGeom>
            <a:rect b="b" l="l" r="r" t="t"/>
            <a:pathLst>
              <a:path extrusionOk="0" h="808326" w="2105428">
                <a:moveTo>
                  <a:pt x="188171" y="607158"/>
                </a:moveTo>
                <a:cubicBezTo>
                  <a:pt x="290279" y="591918"/>
                  <a:pt x="520403" y="619350"/>
                  <a:pt x="672803" y="616302"/>
                </a:cubicBezTo>
                <a:cubicBezTo>
                  <a:pt x="825203" y="613254"/>
                  <a:pt x="986747" y="599538"/>
                  <a:pt x="1102571" y="588870"/>
                </a:cubicBezTo>
                <a:cubicBezTo>
                  <a:pt x="1218395" y="578202"/>
                  <a:pt x="1291547" y="585822"/>
                  <a:pt x="1367747" y="552294"/>
                </a:cubicBezTo>
                <a:cubicBezTo>
                  <a:pt x="1443947" y="518766"/>
                  <a:pt x="1495763" y="441042"/>
                  <a:pt x="1559771" y="387702"/>
                </a:cubicBezTo>
                <a:cubicBezTo>
                  <a:pt x="1623779" y="334362"/>
                  <a:pt x="1684739" y="282546"/>
                  <a:pt x="1751795" y="232254"/>
                </a:cubicBezTo>
                <a:cubicBezTo>
                  <a:pt x="1818851" y="181962"/>
                  <a:pt x="1914863" y="122526"/>
                  <a:pt x="1962107" y="85950"/>
                </a:cubicBezTo>
                <a:cubicBezTo>
                  <a:pt x="2009351" y="49374"/>
                  <a:pt x="2015447" y="24990"/>
                  <a:pt x="2035259" y="12798"/>
                </a:cubicBezTo>
                <a:cubicBezTo>
                  <a:pt x="2055071" y="606"/>
                  <a:pt x="2070311" y="-8538"/>
                  <a:pt x="2080979" y="12798"/>
                </a:cubicBezTo>
                <a:cubicBezTo>
                  <a:pt x="2091647" y="34134"/>
                  <a:pt x="2096219" y="98142"/>
                  <a:pt x="2099267" y="140814"/>
                </a:cubicBezTo>
                <a:cubicBezTo>
                  <a:pt x="2102315" y="183486"/>
                  <a:pt x="2111459" y="230730"/>
                  <a:pt x="2099267" y="268830"/>
                </a:cubicBezTo>
                <a:cubicBezTo>
                  <a:pt x="2087075" y="306930"/>
                  <a:pt x="2068787" y="328266"/>
                  <a:pt x="2026115" y="369414"/>
                </a:cubicBezTo>
                <a:cubicBezTo>
                  <a:pt x="1983443" y="410562"/>
                  <a:pt x="1901147" y="471522"/>
                  <a:pt x="1843235" y="515718"/>
                </a:cubicBezTo>
                <a:cubicBezTo>
                  <a:pt x="1785323" y="559914"/>
                  <a:pt x="1730459" y="593442"/>
                  <a:pt x="1678643" y="634590"/>
                </a:cubicBezTo>
                <a:cubicBezTo>
                  <a:pt x="1626827" y="675738"/>
                  <a:pt x="1568915" y="736698"/>
                  <a:pt x="1532339" y="762606"/>
                </a:cubicBezTo>
                <a:cubicBezTo>
                  <a:pt x="1495763" y="788514"/>
                  <a:pt x="1628351" y="782418"/>
                  <a:pt x="1459187" y="790038"/>
                </a:cubicBezTo>
                <a:cubicBezTo>
                  <a:pt x="1290023" y="797658"/>
                  <a:pt x="750527" y="808326"/>
                  <a:pt x="517355" y="808326"/>
                </a:cubicBezTo>
                <a:cubicBezTo>
                  <a:pt x="284183" y="808326"/>
                  <a:pt x="145499" y="796134"/>
                  <a:pt x="60155" y="790038"/>
                </a:cubicBezTo>
                <a:cubicBezTo>
                  <a:pt x="-25189" y="783942"/>
                  <a:pt x="5291" y="785466"/>
                  <a:pt x="5291" y="771750"/>
                </a:cubicBezTo>
                <a:cubicBezTo>
                  <a:pt x="5291" y="758034"/>
                  <a:pt x="35771" y="730602"/>
                  <a:pt x="60155" y="707742"/>
                </a:cubicBezTo>
                <a:cubicBezTo>
                  <a:pt x="84539" y="684882"/>
                  <a:pt x="86063" y="622398"/>
                  <a:pt x="188171" y="607158"/>
                </a:cubicBezTo>
                <a:close/>
              </a:path>
            </a:pathLst>
          </a:custGeom>
          <a:gradFill>
            <a:gsLst>
              <a:gs pos="0">
                <a:srgbClr val="2F5496">
                  <a:alpha val="80000"/>
                </a:srgbClr>
              </a:gs>
              <a:gs pos="47000">
                <a:srgbClr val="8DA9DB">
                  <a:alpha val="49803"/>
                </a:srgbClr>
              </a:gs>
              <a:gs pos="65000">
                <a:srgbClr val="B3C6E7">
                  <a:alpha val="69803"/>
                </a:srgbClr>
              </a:gs>
              <a:gs pos="100000">
                <a:srgbClr val="B3C6E7">
                  <a:alpha val="69803"/>
                </a:srgbClr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4" name="Google Shape;1364;g34932c3bc03_0_1390"/>
          <p:cNvSpPr/>
          <p:nvPr/>
        </p:nvSpPr>
        <p:spPr>
          <a:xfrm rot="10800000">
            <a:off x="94500" y="3994045"/>
            <a:ext cx="515100" cy="152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5" name="Google Shape;1365;g34932c3bc03_0_1390"/>
          <p:cNvSpPr/>
          <p:nvPr/>
        </p:nvSpPr>
        <p:spPr>
          <a:xfrm>
            <a:off x="478110" y="3994037"/>
            <a:ext cx="1067400" cy="152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6" name="Google Shape;1366;g34932c3bc03_0_1390"/>
          <p:cNvSpPr txBox="1"/>
          <p:nvPr/>
        </p:nvSpPr>
        <p:spPr>
          <a:xfrm>
            <a:off x="405696" y="3842706"/>
            <a:ext cx="108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2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Prop</a:t>
            </a:r>
            <a:endParaRPr b="1" baseline="-25000" sz="20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7" name="Google Shape;1367;g34932c3bc03_0_1390"/>
          <p:cNvSpPr/>
          <p:nvPr/>
        </p:nvSpPr>
        <p:spPr>
          <a:xfrm>
            <a:off x="148908" y="3405584"/>
            <a:ext cx="822900" cy="18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8" name="Google Shape;1368;g34932c3bc03_0_1390"/>
          <p:cNvSpPr/>
          <p:nvPr/>
        </p:nvSpPr>
        <p:spPr>
          <a:xfrm>
            <a:off x="156531" y="2987417"/>
            <a:ext cx="1020600" cy="219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9" name="Google Shape;1369;g34932c3bc03_0_1390"/>
          <p:cNvSpPr/>
          <p:nvPr/>
        </p:nvSpPr>
        <p:spPr>
          <a:xfrm>
            <a:off x="124025" y="2582912"/>
            <a:ext cx="1255200" cy="263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0" name="Google Shape;1370;g34932c3bc03_0_1390"/>
          <p:cNvSpPr/>
          <p:nvPr/>
        </p:nvSpPr>
        <p:spPr>
          <a:xfrm>
            <a:off x="94592" y="5983043"/>
            <a:ext cx="822900" cy="207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1" name="Google Shape;1371;g34932c3bc03_0_1390"/>
          <p:cNvSpPr/>
          <p:nvPr/>
        </p:nvSpPr>
        <p:spPr>
          <a:xfrm>
            <a:off x="90385" y="5543331"/>
            <a:ext cx="1020600" cy="219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2" name="Google Shape;1372;g34932c3bc03_0_1390"/>
          <p:cNvSpPr/>
          <p:nvPr/>
        </p:nvSpPr>
        <p:spPr>
          <a:xfrm>
            <a:off x="99143" y="5098944"/>
            <a:ext cx="1123500" cy="30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3" name="Google Shape;1373;g34932c3bc03_0_1390"/>
          <p:cNvSpPr/>
          <p:nvPr/>
        </p:nvSpPr>
        <p:spPr>
          <a:xfrm>
            <a:off x="148908" y="6573931"/>
            <a:ext cx="583500" cy="194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4" name="Google Shape;1374;g34932c3bc03_0_1390"/>
          <p:cNvSpPr txBox="1"/>
          <p:nvPr/>
        </p:nvSpPr>
        <p:spPr>
          <a:xfrm>
            <a:off x="90385" y="6530645"/>
            <a:ext cx="75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 kts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5" name="Google Shape;1375;g34932c3bc03_0_1390"/>
          <p:cNvSpPr/>
          <p:nvPr/>
        </p:nvSpPr>
        <p:spPr>
          <a:xfrm rot="-4981550">
            <a:off x="1428261" y="3791731"/>
            <a:ext cx="353314" cy="234836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6" name="Google Shape;1376;g34932c3bc03_0_1390"/>
          <p:cNvSpPr/>
          <p:nvPr/>
        </p:nvSpPr>
        <p:spPr>
          <a:xfrm rot="-3703889">
            <a:off x="1432940" y="3764420"/>
            <a:ext cx="72212" cy="66442"/>
          </a:xfrm>
          <a:prstGeom prst="triangle">
            <a:avLst>
              <a:gd fmla="val 50000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7" name="Google Shape;1377;g34932c3bc03_0_1390"/>
          <p:cNvSpPr/>
          <p:nvPr/>
        </p:nvSpPr>
        <p:spPr>
          <a:xfrm>
            <a:off x="3965417" y="6627438"/>
            <a:ext cx="1296300" cy="194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8" name="Google Shape;1378;g34932c3bc03_0_1390"/>
          <p:cNvSpPr/>
          <p:nvPr/>
        </p:nvSpPr>
        <p:spPr>
          <a:xfrm>
            <a:off x="4725908" y="6604003"/>
            <a:ext cx="641400" cy="222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9" name="Google Shape;1379;g34932c3bc03_0_1390"/>
          <p:cNvSpPr txBox="1"/>
          <p:nvPr/>
        </p:nvSpPr>
        <p:spPr>
          <a:xfrm>
            <a:off x="4124115" y="6501945"/>
            <a:ext cx="665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60ED4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1800">
                <a:solidFill>
                  <a:srgbClr val="260ED4"/>
                </a:solidFill>
                <a:latin typeface="Calibri"/>
                <a:ea typeface="Calibri"/>
                <a:cs typeface="Calibri"/>
                <a:sym typeface="Calibri"/>
              </a:rPr>
              <a:t>Prop</a:t>
            </a:r>
            <a:endParaRPr b="1" baseline="-25000" sz="1800">
              <a:solidFill>
                <a:srgbClr val="260E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0" name="Google Shape;1380;g34932c3bc03_0_1390"/>
          <p:cNvSpPr/>
          <p:nvPr/>
        </p:nvSpPr>
        <p:spPr>
          <a:xfrm rot="305346">
            <a:off x="3230653" y="6199335"/>
            <a:ext cx="561413" cy="605088"/>
          </a:xfrm>
          <a:prstGeom prst="arc">
            <a:avLst>
              <a:gd fmla="val 16230336" name="adj1"/>
              <a:gd fmla="val 0" name="adj2"/>
            </a:avLst>
          </a:prstGeom>
          <a:noFill/>
          <a:ln cap="flat" cmpd="sng" w="5715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1" name="Google Shape;1381;g34932c3bc03_0_1390"/>
          <p:cNvSpPr/>
          <p:nvPr/>
        </p:nvSpPr>
        <p:spPr>
          <a:xfrm flipH="1" rot="5400000">
            <a:off x="3778163" y="6388545"/>
            <a:ext cx="123900" cy="102900"/>
          </a:xfrm>
          <a:prstGeom prst="triangle">
            <a:avLst>
              <a:gd fmla="val 48075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2" name="Google Shape;1382;g34932c3bc03_0_1390"/>
          <p:cNvSpPr/>
          <p:nvPr/>
        </p:nvSpPr>
        <p:spPr>
          <a:xfrm flipH="1" rot="3125598">
            <a:off x="3718640" y="6254652"/>
            <a:ext cx="142583" cy="114377"/>
          </a:xfrm>
          <a:prstGeom prst="triangle">
            <a:avLst>
              <a:gd fmla="val 48075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3" name="Google Shape;1383;g34932c3bc03_0_1390"/>
          <p:cNvSpPr/>
          <p:nvPr/>
        </p:nvSpPr>
        <p:spPr>
          <a:xfrm rot="1429048">
            <a:off x="3789269" y="6231224"/>
            <a:ext cx="601747" cy="332842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57150">
            <a:solidFill>
              <a:srgbClr val="00B0F0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4" name="Google Shape;1384;g34932c3bc03_0_1390"/>
          <p:cNvSpPr/>
          <p:nvPr/>
        </p:nvSpPr>
        <p:spPr>
          <a:xfrm rot="1429048">
            <a:off x="4338189" y="6237864"/>
            <a:ext cx="601747" cy="332842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57150">
            <a:solidFill>
              <a:srgbClr val="00B0F0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5" name="Google Shape;1385;g34932c3bc03_0_1390"/>
          <p:cNvSpPr/>
          <p:nvPr/>
        </p:nvSpPr>
        <p:spPr>
          <a:xfrm>
            <a:off x="2485292" y="4724399"/>
            <a:ext cx="1582077" cy="1652609"/>
          </a:xfrm>
          <a:custGeom>
            <a:rect b="b" l="l" r="r" t="t"/>
            <a:pathLst>
              <a:path extrusionOk="0" h="1446485" w="1444819">
                <a:moveTo>
                  <a:pt x="1288720" y="524818"/>
                </a:moveTo>
                <a:cubicBezTo>
                  <a:pt x="1359059" y="591249"/>
                  <a:pt x="1380551" y="632280"/>
                  <a:pt x="1405951" y="712387"/>
                </a:cubicBezTo>
                <a:cubicBezTo>
                  <a:pt x="1431351" y="792494"/>
                  <a:pt x="1435259" y="913633"/>
                  <a:pt x="1441120" y="1005464"/>
                </a:cubicBezTo>
                <a:cubicBezTo>
                  <a:pt x="1446982" y="1097295"/>
                  <a:pt x="1445028" y="1196941"/>
                  <a:pt x="1441120" y="1263372"/>
                </a:cubicBezTo>
                <a:cubicBezTo>
                  <a:pt x="1437212" y="1329803"/>
                  <a:pt x="1433305" y="1376695"/>
                  <a:pt x="1417674" y="1404049"/>
                </a:cubicBezTo>
                <a:cubicBezTo>
                  <a:pt x="1402043" y="1431403"/>
                  <a:pt x="1382505" y="1421634"/>
                  <a:pt x="1347336" y="1427495"/>
                </a:cubicBezTo>
                <a:cubicBezTo>
                  <a:pt x="1312167" y="1433357"/>
                  <a:pt x="1265274" y="1458757"/>
                  <a:pt x="1206659" y="1439218"/>
                </a:cubicBezTo>
                <a:cubicBezTo>
                  <a:pt x="1148043" y="1419680"/>
                  <a:pt x="995643" y="1310264"/>
                  <a:pt x="995643" y="1310264"/>
                </a:cubicBezTo>
                <a:cubicBezTo>
                  <a:pt x="849104" y="1218433"/>
                  <a:pt x="489597" y="1048448"/>
                  <a:pt x="327428" y="888233"/>
                </a:cubicBezTo>
                <a:cubicBezTo>
                  <a:pt x="165259" y="728018"/>
                  <a:pt x="67566" y="489649"/>
                  <a:pt x="22628" y="348972"/>
                </a:cubicBezTo>
                <a:cubicBezTo>
                  <a:pt x="-22310" y="208295"/>
                  <a:pt x="5043" y="100833"/>
                  <a:pt x="57797" y="44172"/>
                </a:cubicBezTo>
                <a:cubicBezTo>
                  <a:pt x="110551" y="-12489"/>
                  <a:pt x="241459" y="-2720"/>
                  <a:pt x="339151" y="9003"/>
                </a:cubicBezTo>
                <a:cubicBezTo>
                  <a:pt x="436843" y="20726"/>
                  <a:pt x="536490" y="63710"/>
                  <a:pt x="643951" y="114510"/>
                </a:cubicBezTo>
                <a:cubicBezTo>
                  <a:pt x="751412" y="165310"/>
                  <a:pt x="874505" y="245418"/>
                  <a:pt x="983920" y="313803"/>
                </a:cubicBezTo>
                <a:cubicBezTo>
                  <a:pt x="1093335" y="382188"/>
                  <a:pt x="1218381" y="458387"/>
                  <a:pt x="1288720" y="524818"/>
                </a:cubicBezTo>
                <a:close/>
              </a:path>
            </a:pathLst>
          </a:custGeom>
          <a:gradFill>
            <a:gsLst>
              <a:gs pos="0">
                <a:srgbClr val="260ED4"/>
              </a:gs>
              <a:gs pos="50000">
                <a:srgbClr val="7B6AF6">
                  <a:alpha val="40000"/>
                </a:srgbClr>
              </a:gs>
              <a:gs pos="100000">
                <a:srgbClr val="C4B7F5">
                  <a:alpha val="49803"/>
                </a:srgbClr>
              </a:gs>
            </a:gsLst>
            <a:lin ang="1350003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6" name="Google Shape;1386;g34932c3bc03_0_1390"/>
          <p:cNvSpPr/>
          <p:nvPr/>
        </p:nvSpPr>
        <p:spPr>
          <a:xfrm>
            <a:off x="1254883" y="2422310"/>
            <a:ext cx="1742016" cy="1377365"/>
          </a:xfrm>
          <a:custGeom>
            <a:rect b="b" l="l" r="r" t="t"/>
            <a:pathLst>
              <a:path extrusionOk="0" h="1238081" w="1569384">
                <a:moveTo>
                  <a:pt x="1057873" y="1210859"/>
                </a:moveTo>
                <a:lnTo>
                  <a:pt x="526714" y="1217583"/>
                </a:lnTo>
                <a:cubicBezTo>
                  <a:pt x="375435" y="1222065"/>
                  <a:pt x="234240" y="1236633"/>
                  <a:pt x="150196" y="1237753"/>
                </a:cubicBezTo>
                <a:cubicBezTo>
                  <a:pt x="66152" y="1238874"/>
                  <a:pt x="47102" y="1237753"/>
                  <a:pt x="22449" y="1224306"/>
                </a:cubicBezTo>
                <a:cubicBezTo>
                  <a:pt x="-2204" y="1210859"/>
                  <a:pt x="-2203" y="1190689"/>
                  <a:pt x="2279" y="1157071"/>
                </a:cubicBezTo>
                <a:cubicBezTo>
                  <a:pt x="6761" y="1123453"/>
                  <a:pt x="20208" y="1068544"/>
                  <a:pt x="49343" y="1022600"/>
                </a:cubicBezTo>
                <a:cubicBezTo>
                  <a:pt x="78478" y="976656"/>
                  <a:pt x="127784" y="921747"/>
                  <a:pt x="177090" y="881406"/>
                </a:cubicBezTo>
                <a:cubicBezTo>
                  <a:pt x="226396" y="841065"/>
                  <a:pt x="294753" y="827618"/>
                  <a:pt x="345179" y="780553"/>
                </a:cubicBezTo>
                <a:cubicBezTo>
                  <a:pt x="395605" y="733488"/>
                  <a:pt x="432584" y="665133"/>
                  <a:pt x="479649" y="599018"/>
                </a:cubicBezTo>
                <a:cubicBezTo>
                  <a:pt x="526714" y="532903"/>
                  <a:pt x="561452" y="456703"/>
                  <a:pt x="627567" y="383865"/>
                </a:cubicBezTo>
                <a:cubicBezTo>
                  <a:pt x="693682" y="311027"/>
                  <a:pt x="876337" y="161989"/>
                  <a:pt x="876337" y="161989"/>
                </a:cubicBezTo>
                <a:cubicBezTo>
                  <a:pt x="941331" y="103718"/>
                  <a:pt x="974949" y="61135"/>
                  <a:pt x="1017531" y="34241"/>
                </a:cubicBezTo>
                <a:cubicBezTo>
                  <a:pt x="1060113" y="7347"/>
                  <a:pt x="1079163" y="-2738"/>
                  <a:pt x="1131831" y="624"/>
                </a:cubicBezTo>
                <a:cubicBezTo>
                  <a:pt x="1184499" y="3986"/>
                  <a:pt x="1273025" y="2865"/>
                  <a:pt x="1333537" y="54412"/>
                </a:cubicBezTo>
                <a:cubicBezTo>
                  <a:pt x="1394049" y="105959"/>
                  <a:pt x="1455681" y="205691"/>
                  <a:pt x="1494902" y="309906"/>
                </a:cubicBezTo>
                <a:cubicBezTo>
                  <a:pt x="1534123" y="414121"/>
                  <a:pt x="1574464" y="574365"/>
                  <a:pt x="1568861" y="679700"/>
                </a:cubicBezTo>
                <a:cubicBezTo>
                  <a:pt x="1563258" y="785035"/>
                  <a:pt x="1502746" y="870200"/>
                  <a:pt x="1461284" y="941918"/>
                </a:cubicBezTo>
                <a:cubicBezTo>
                  <a:pt x="1419822" y="1013636"/>
                  <a:pt x="1363793" y="1069665"/>
                  <a:pt x="1320090" y="1110006"/>
                </a:cubicBezTo>
                <a:cubicBezTo>
                  <a:pt x="1276387" y="1150347"/>
                  <a:pt x="1228202" y="1168277"/>
                  <a:pt x="1199067" y="1183965"/>
                </a:cubicBezTo>
                <a:cubicBezTo>
                  <a:pt x="1169932" y="1199653"/>
                  <a:pt x="1160967" y="1200774"/>
                  <a:pt x="1145279" y="1204136"/>
                </a:cubicBezTo>
                <a:cubicBezTo>
                  <a:pt x="1129591" y="1207498"/>
                  <a:pt x="1160967" y="1208618"/>
                  <a:pt x="1057873" y="1210859"/>
                </a:cubicBezTo>
                <a:close/>
              </a:path>
            </a:pathLst>
          </a:custGeom>
          <a:gradFill>
            <a:gsLst>
              <a:gs pos="0">
                <a:srgbClr val="502100">
                  <a:alpha val="69803"/>
                </a:srgbClr>
              </a:gs>
              <a:gs pos="50000">
                <a:srgbClr val="C55A11">
                  <a:alpha val="49803"/>
                </a:srgbClr>
              </a:gs>
              <a:gs pos="100000">
                <a:srgbClr val="F7CAAC">
                  <a:alpha val="49803"/>
                </a:srgbClr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7" name="Google Shape;1387;g34932c3bc03_0_1390"/>
          <p:cNvSpPr/>
          <p:nvPr/>
        </p:nvSpPr>
        <p:spPr>
          <a:xfrm rot="-276639">
            <a:off x="2269888" y="5359558"/>
            <a:ext cx="1542772" cy="1215858"/>
          </a:xfrm>
          <a:custGeom>
            <a:rect b="b" l="l" r="r" t="t"/>
            <a:pathLst>
              <a:path extrusionOk="0" h="977358" w="1417308">
                <a:moveTo>
                  <a:pt x="1376390" y="968859"/>
                </a:moveTo>
                <a:cubicBezTo>
                  <a:pt x="1315878" y="980065"/>
                  <a:pt x="1130981" y="974462"/>
                  <a:pt x="1046937" y="975583"/>
                </a:cubicBezTo>
                <a:cubicBezTo>
                  <a:pt x="962893" y="976704"/>
                  <a:pt x="928154" y="978945"/>
                  <a:pt x="872125" y="975583"/>
                </a:cubicBezTo>
                <a:cubicBezTo>
                  <a:pt x="816096" y="972221"/>
                  <a:pt x="780237" y="983427"/>
                  <a:pt x="710761" y="955412"/>
                </a:cubicBezTo>
                <a:cubicBezTo>
                  <a:pt x="641285" y="927397"/>
                  <a:pt x="559482" y="890419"/>
                  <a:pt x="455267" y="807495"/>
                </a:cubicBezTo>
                <a:cubicBezTo>
                  <a:pt x="351052" y="724571"/>
                  <a:pt x="160552" y="564327"/>
                  <a:pt x="85473" y="457871"/>
                </a:cubicBezTo>
                <a:cubicBezTo>
                  <a:pt x="10393" y="351415"/>
                  <a:pt x="15996" y="239356"/>
                  <a:pt x="4790" y="168759"/>
                </a:cubicBezTo>
                <a:cubicBezTo>
                  <a:pt x="-6416" y="98162"/>
                  <a:pt x="3669" y="62304"/>
                  <a:pt x="18237" y="34289"/>
                </a:cubicBezTo>
                <a:cubicBezTo>
                  <a:pt x="32805" y="6274"/>
                  <a:pt x="60819" y="-2691"/>
                  <a:pt x="92196" y="671"/>
                </a:cubicBezTo>
                <a:cubicBezTo>
                  <a:pt x="123573" y="4033"/>
                  <a:pt x="165034" y="27565"/>
                  <a:pt x="206496" y="54459"/>
                </a:cubicBezTo>
                <a:cubicBezTo>
                  <a:pt x="247958" y="81353"/>
                  <a:pt x="296143" y="128418"/>
                  <a:pt x="340967" y="162036"/>
                </a:cubicBezTo>
                <a:cubicBezTo>
                  <a:pt x="385791" y="195654"/>
                  <a:pt x="436216" y="218065"/>
                  <a:pt x="475437" y="256165"/>
                </a:cubicBezTo>
                <a:cubicBezTo>
                  <a:pt x="514657" y="294265"/>
                  <a:pt x="551637" y="340209"/>
                  <a:pt x="576290" y="390636"/>
                </a:cubicBezTo>
                <a:cubicBezTo>
                  <a:pt x="600943" y="441063"/>
                  <a:pt x="615511" y="516142"/>
                  <a:pt x="623355" y="558724"/>
                </a:cubicBezTo>
                <a:cubicBezTo>
                  <a:pt x="631199" y="601306"/>
                  <a:pt x="615511" y="620357"/>
                  <a:pt x="623355" y="646130"/>
                </a:cubicBezTo>
                <a:cubicBezTo>
                  <a:pt x="631199" y="671903"/>
                  <a:pt x="644646" y="695436"/>
                  <a:pt x="670420" y="713365"/>
                </a:cubicBezTo>
                <a:cubicBezTo>
                  <a:pt x="696193" y="731294"/>
                  <a:pt x="715243" y="743621"/>
                  <a:pt x="777996" y="753706"/>
                </a:cubicBezTo>
                <a:cubicBezTo>
                  <a:pt x="840749" y="763791"/>
                  <a:pt x="959531" y="770515"/>
                  <a:pt x="1046937" y="773877"/>
                </a:cubicBezTo>
                <a:cubicBezTo>
                  <a:pt x="1134343" y="777239"/>
                  <a:pt x="1252005" y="772756"/>
                  <a:pt x="1302431" y="773877"/>
                </a:cubicBezTo>
                <a:cubicBezTo>
                  <a:pt x="1352857" y="774998"/>
                  <a:pt x="1334928" y="769395"/>
                  <a:pt x="1349496" y="780601"/>
                </a:cubicBezTo>
                <a:cubicBezTo>
                  <a:pt x="1364064" y="791807"/>
                  <a:pt x="1379752" y="819821"/>
                  <a:pt x="1389837" y="841112"/>
                </a:cubicBezTo>
                <a:cubicBezTo>
                  <a:pt x="1399922" y="862403"/>
                  <a:pt x="1406646" y="890419"/>
                  <a:pt x="1410008" y="908348"/>
                </a:cubicBezTo>
                <a:cubicBezTo>
                  <a:pt x="1413370" y="926277"/>
                  <a:pt x="1436902" y="957653"/>
                  <a:pt x="1376390" y="968859"/>
                </a:cubicBezTo>
                <a:close/>
              </a:path>
            </a:pathLst>
          </a:custGeom>
          <a:gradFill>
            <a:gsLst>
              <a:gs pos="0">
                <a:srgbClr val="2E5980">
                  <a:alpha val="69803"/>
                </a:srgbClr>
              </a:gs>
              <a:gs pos="50000">
                <a:srgbClr val="9CC2E5">
                  <a:alpha val="69803"/>
                </a:srgbClr>
              </a:gs>
              <a:gs pos="100000">
                <a:srgbClr val="BBD6EE">
                  <a:alpha val="69803"/>
                </a:srgbClr>
              </a:gs>
            </a:gsLst>
            <a:lin ang="1350003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8" name="Google Shape;1388;g34932c3bc03_0_1390"/>
          <p:cNvSpPr/>
          <p:nvPr/>
        </p:nvSpPr>
        <p:spPr>
          <a:xfrm rot="201080">
            <a:off x="6061688" y="2197188"/>
            <a:ext cx="3591764" cy="3110720"/>
          </a:xfrm>
          <a:custGeom>
            <a:rect b="b" l="l" r="r" t="t"/>
            <a:pathLst>
              <a:path extrusionOk="0" h="2895526" w="3230290">
                <a:moveTo>
                  <a:pt x="3214021" y="2892673"/>
                </a:moveTo>
                <a:cubicBezTo>
                  <a:pt x="3182645" y="2903879"/>
                  <a:pt x="3103083" y="2880346"/>
                  <a:pt x="3025762" y="2852331"/>
                </a:cubicBezTo>
                <a:cubicBezTo>
                  <a:pt x="2948441" y="2824316"/>
                  <a:pt x="2750097" y="2724584"/>
                  <a:pt x="2750097" y="2724584"/>
                </a:cubicBezTo>
                <a:cubicBezTo>
                  <a:pt x="2645882" y="2676399"/>
                  <a:pt x="2505809" y="2625973"/>
                  <a:pt x="2400474" y="2563220"/>
                </a:cubicBezTo>
                <a:cubicBezTo>
                  <a:pt x="2295139" y="2500467"/>
                  <a:pt x="2227903" y="2420905"/>
                  <a:pt x="2118085" y="2348067"/>
                </a:cubicBezTo>
                <a:cubicBezTo>
                  <a:pt x="2008267" y="2275229"/>
                  <a:pt x="1855868" y="2207993"/>
                  <a:pt x="1741568" y="2126190"/>
                </a:cubicBezTo>
                <a:cubicBezTo>
                  <a:pt x="1627268" y="2044387"/>
                  <a:pt x="1554429" y="1972669"/>
                  <a:pt x="1432285" y="1857249"/>
                </a:cubicBezTo>
                <a:cubicBezTo>
                  <a:pt x="1310141" y="1741828"/>
                  <a:pt x="1151018" y="1571499"/>
                  <a:pt x="1008703" y="1433667"/>
                </a:cubicBezTo>
                <a:cubicBezTo>
                  <a:pt x="866388" y="1295835"/>
                  <a:pt x="697179" y="1154640"/>
                  <a:pt x="578397" y="1030255"/>
                </a:cubicBezTo>
                <a:cubicBezTo>
                  <a:pt x="459615" y="905870"/>
                  <a:pt x="375571" y="803896"/>
                  <a:pt x="296009" y="687355"/>
                </a:cubicBezTo>
                <a:cubicBezTo>
                  <a:pt x="216447" y="570814"/>
                  <a:pt x="150333" y="428499"/>
                  <a:pt x="101027" y="331008"/>
                </a:cubicBezTo>
                <a:cubicBezTo>
                  <a:pt x="51721" y="233517"/>
                  <a:pt x="3536" y="157317"/>
                  <a:pt x="174" y="102408"/>
                </a:cubicBezTo>
                <a:cubicBezTo>
                  <a:pt x="-3188" y="47499"/>
                  <a:pt x="42756" y="9399"/>
                  <a:pt x="80856" y="1555"/>
                </a:cubicBezTo>
                <a:cubicBezTo>
                  <a:pt x="118956" y="-6289"/>
                  <a:pt x="186192" y="16122"/>
                  <a:pt x="228774" y="55343"/>
                </a:cubicBezTo>
                <a:cubicBezTo>
                  <a:pt x="271356" y="94564"/>
                  <a:pt x="276959" y="186452"/>
                  <a:pt x="336350" y="236879"/>
                </a:cubicBezTo>
                <a:cubicBezTo>
                  <a:pt x="395741" y="287305"/>
                  <a:pt x="479786" y="324285"/>
                  <a:pt x="585121" y="357902"/>
                </a:cubicBezTo>
                <a:cubicBezTo>
                  <a:pt x="690456" y="391519"/>
                  <a:pt x="837253" y="384796"/>
                  <a:pt x="968362" y="438584"/>
                </a:cubicBezTo>
                <a:cubicBezTo>
                  <a:pt x="1099471" y="492372"/>
                  <a:pt x="1251871" y="615637"/>
                  <a:pt x="1371774" y="680631"/>
                </a:cubicBezTo>
                <a:cubicBezTo>
                  <a:pt x="1491677" y="745625"/>
                  <a:pt x="1556671" y="769158"/>
                  <a:pt x="1687780" y="828549"/>
                </a:cubicBezTo>
                <a:cubicBezTo>
                  <a:pt x="1818889" y="887940"/>
                  <a:pt x="2043007" y="968623"/>
                  <a:pt x="2158427" y="1036979"/>
                </a:cubicBezTo>
                <a:cubicBezTo>
                  <a:pt x="2273847" y="1105335"/>
                  <a:pt x="2348927" y="1183775"/>
                  <a:pt x="2380303" y="1238684"/>
                </a:cubicBezTo>
                <a:cubicBezTo>
                  <a:pt x="2411679" y="1293593"/>
                  <a:pt x="2353408" y="1310402"/>
                  <a:pt x="2346685" y="1366431"/>
                </a:cubicBezTo>
                <a:cubicBezTo>
                  <a:pt x="2339962" y="1422460"/>
                  <a:pt x="2322032" y="1526676"/>
                  <a:pt x="2339962" y="1574861"/>
                </a:cubicBezTo>
                <a:cubicBezTo>
                  <a:pt x="2357891" y="1623046"/>
                  <a:pt x="2400474" y="1640975"/>
                  <a:pt x="2454262" y="1655543"/>
                </a:cubicBezTo>
                <a:cubicBezTo>
                  <a:pt x="2508050" y="1670111"/>
                  <a:pt x="2615626" y="1638735"/>
                  <a:pt x="2662691" y="1662267"/>
                </a:cubicBezTo>
                <a:cubicBezTo>
                  <a:pt x="2709756" y="1685799"/>
                  <a:pt x="2718720" y="1741828"/>
                  <a:pt x="2736650" y="1796737"/>
                </a:cubicBezTo>
                <a:cubicBezTo>
                  <a:pt x="2754580" y="1851646"/>
                  <a:pt x="2754580" y="1940173"/>
                  <a:pt x="2770268" y="1991720"/>
                </a:cubicBezTo>
                <a:cubicBezTo>
                  <a:pt x="2785956" y="2043267"/>
                  <a:pt x="2780354" y="2074644"/>
                  <a:pt x="2830780" y="2106020"/>
                </a:cubicBezTo>
                <a:cubicBezTo>
                  <a:pt x="2881206" y="2137396"/>
                  <a:pt x="3017918" y="2136276"/>
                  <a:pt x="3072827" y="2179979"/>
                </a:cubicBezTo>
                <a:cubicBezTo>
                  <a:pt x="3127736" y="2223682"/>
                  <a:pt x="3134459" y="2287555"/>
                  <a:pt x="3160232" y="2368237"/>
                </a:cubicBezTo>
                <a:cubicBezTo>
                  <a:pt x="3186005" y="2448919"/>
                  <a:pt x="3218503" y="2594597"/>
                  <a:pt x="3227468" y="2664073"/>
                </a:cubicBezTo>
                <a:cubicBezTo>
                  <a:pt x="3236433" y="2733549"/>
                  <a:pt x="3221865" y="2751478"/>
                  <a:pt x="3214021" y="2785096"/>
                </a:cubicBezTo>
                <a:cubicBezTo>
                  <a:pt x="3206177" y="2818714"/>
                  <a:pt x="3245397" y="2881467"/>
                  <a:pt x="3214021" y="2892673"/>
                </a:cubicBezTo>
                <a:close/>
              </a:path>
            </a:pathLst>
          </a:custGeom>
          <a:gradFill>
            <a:gsLst>
              <a:gs pos="0">
                <a:srgbClr val="542708">
                  <a:alpha val="69803"/>
                </a:srgbClr>
              </a:gs>
              <a:gs pos="27000">
                <a:srgbClr val="542708">
                  <a:alpha val="69803"/>
                </a:srgbClr>
              </a:gs>
              <a:gs pos="51000">
                <a:srgbClr val="C55A11">
                  <a:alpha val="69803"/>
                </a:srgbClr>
              </a:gs>
              <a:gs pos="68000">
                <a:srgbClr val="FBE4D4">
                  <a:alpha val="9803"/>
                </a:srgbClr>
              </a:gs>
              <a:gs pos="100000">
                <a:srgbClr val="FBE4D4">
                  <a:alpha val="9803"/>
                </a:srgbClr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9" name="Google Shape;1389;g34932c3bc03_0_1390"/>
          <p:cNvSpPr/>
          <p:nvPr/>
        </p:nvSpPr>
        <p:spPr>
          <a:xfrm rot="8148180">
            <a:off x="6892729" y="2929518"/>
            <a:ext cx="348143" cy="22254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0" name="Google Shape;1390;g34932c3bc03_0_1390"/>
          <p:cNvSpPr/>
          <p:nvPr/>
        </p:nvSpPr>
        <p:spPr>
          <a:xfrm rot="8148125">
            <a:off x="7486565" y="3579739"/>
            <a:ext cx="636458" cy="22254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1" name="Google Shape;1391;g34932c3bc03_0_1390"/>
          <p:cNvSpPr/>
          <p:nvPr/>
        </p:nvSpPr>
        <p:spPr>
          <a:xfrm rot="7056359">
            <a:off x="8442420" y="4357287"/>
            <a:ext cx="598202" cy="22274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2" name="Google Shape;1392;g34932c3bc03_0_1390"/>
          <p:cNvSpPr/>
          <p:nvPr/>
        </p:nvSpPr>
        <p:spPr>
          <a:xfrm>
            <a:off x="6675120" y="3163824"/>
            <a:ext cx="594360" cy="667512"/>
          </a:xfrm>
          <a:custGeom>
            <a:rect b="b" l="l" r="r" t="t"/>
            <a:pathLst>
              <a:path extrusionOk="0" h="667512" w="594360">
                <a:moveTo>
                  <a:pt x="0" y="0"/>
                </a:moveTo>
                <a:cubicBezTo>
                  <a:pt x="54102" y="56388"/>
                  <a:pt x="108204" y="112776"/>
                  <a:pt x="173736" y="182880"/>
                </a:cubicBezTo>
                <a:cubicBezTo>
                  <a:pt x="239268" y="252984"/>
                  <a:pt x="323088" y="339852"/>
                  <a:pt x="393192" y="420624"/>
                </a:cubicBezTo>
                <a:cubicBezTo>
                  <a:pt x="463296" y="501396"/>
                  <a:pt x="528828" y="584454"/>
                  <a:pt x="594360" y="667512"/>
                </a:cubicBezTo>
              </a:path>
            </a:pathLst>
          </a:custGeom>
          <a:noFill/>
          <a:ln cap="flat" cmpd="sng" w="762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3" name="Google Shape;1393;g34932c3bc03_0_1390"/>
          <p:cNvSpPr/>
          <p:nvPr/>
        </p:nvSpPr>
        <p:spPr>
          <a:xfrm rot="9439040">
            <a:off x="6911410" y="3217253"/>
            <a:ext cx="336854" cy="508962"/>
          </a:xfrm>
          <a:prstGeom prst="chord">
            <a:avLst>
              <a:gd fmla="val 2700000" name="adj1"/>
              <a:gd fmla="val 1620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4" name="Google Shape;1394;g34932c3bc03_0_1390"/>
          <p:cNvSpPr txBox="1"/>
          <p:nvPr/>
        </p:nvSpPr>
        <p:spPr>
          <a:xfrm>
            <a:off x="7143048" y="2238349"/>
            <a:ext cx="1711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2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Prop-Upwind</a:t>
            </a:r>
            <a:endParaRPr b="1" baseline="-25000" sz="2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5" name="Google Shape;1395;g34932c3bc03_0_1390"/>
          <p:cNvSpPr/>
          <p:nvPr/>
        </p:nvSpPr>
        <p:spPr>
          <a:xfrm>
            <a:off x="4981557" y="5543331"/>
            <a:ext cx="628200" cy="21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9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g34932c3bc03_0_1444"/>
          <p:cNvSpPr txBox="1"/>
          <p:nvPr>
            <p:ph type="title"/>
          </p:nvPr>
        </p:nvSpPr>
        <p:spPr>
          <a:xfrm>
            <a:off x="781812" y="-37553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 sz="3200"/>
              <a:t>MCS Forward Motion</a:t>
            </a:r>
            <a:endParaRPr b="1" sz="3200"/>
          </a:p>
        </p:txBody>
      </p:sp>
      <p:sp>
        <p:nvSpPr>
          <p:cNvPr id="1401" name="Google Shape;1401;g34932c3bc03_0_1444"/>
          <p:cNvSpPr txBox="1"/>
          <p:nvPr>
            <p:ph idx="1" type="body"/>
          </p:nvPr>
        </p:nvSpPr>
        <p:spPr>
          <a:xfrm>
            <a:off x="0" y="527177"/>
            <a:ext cx="12079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Not a straightforward relationship. MCS can propagate both upwind and downwind of the mean vertical wind field.</a:t>
            </a:r>
            <a:endParaRPr sz="20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Corfidi et al. (1996) demonstrated how to account for upwind propagation. What about downwind propagation?</a:t>
            </a:r>
            <a:endParaRPr sz="2000"/>
          </a:p>
        </p:txBody>
      </p:sp>
      <p:pic>
        <p:nvPicPr>
          <p:cNvPr id="1402" name="Google Shape;1402;g34932c3bc03_0_14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37359"/>
            <a:ext cx="5473014" cy="2484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3" name="Google Shape;1403;g34932c3bc03_0_14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4242816"/>
            <a:ext cx="5473014" cy="2615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4" name="Google Shape;1404;g34932c3bc03_0_14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39612" y="2248980"/>
            <a:ext cx="5910752" cy="3532251"/>
          </a:xfrm>
          <a:prstGeom prst="rect">
            <a:avLst/>
          </a:prstGeom>
          <a:noFill/>
          <a:ln>
            <a:noFill/>
          </a:ln>
        </p:spPr>
      </p:pic>
      <p:sp>
        <p:nvSpPr>
          <p:cNvPr id="1405" name="Google Shape;1405;g34932c3bc03_0_1444"/>
          <p:cNvSpPr/>
          <p:nvPr/>
        </p:nvSpPr>
        <p:spPr>
          <a:xfrm>
            <a:off x="5038344" y="5301361"/>
            <a:ext cx="4316100" cy="530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6" name="Google Shape;1406;g34932c3bc03_0_1444"/>
          <p:cNvSpPr/>
          <p:nvPr/>
        </p:nvSpPr>
        <p:spPr>
          <a:xfrm>
            <a:off x="4275572" y="3216529"/>
            <a:ext cx="2523600" cy="530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7" name="Google Shape;1407;g34932c3bc03_0_1444"/>
          <p:cNvSpPr/>
          <p:nvPr/>
        </p:nvSpPr>
        <p:spPr>
          <a:xfrm>
            <a:off x="10927080" y="5404104"/>
            <a:ext cx="539400" cy="54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8" name="Google Shape;1408;g34932c3bc03_0_1444"/>
          <p:cNvSpPr/>
          <p:nvPr/>
        </p:nvSpPr>
        <p:spPr>
          <a:xfrm>
            <a:off x="6117336" y="2368296"/>
            <a:ext cx="585216" cy="813816"/>
          </a:xfrm>
          <a:custGeom>
            <a:rect b="b" l="l" r="r" t="t"/>
            <a:pathLst>
              <a:path extrusionOk="0" h="813816" w="585216">
                <a:moveTo>
                  <a:pt x="0" y="0"/>
                </a:moveTo>
                <a:cubicBezTo>
                  <a:pt x="92964" y="119634"/>
                  <a:pt x="185928" y="239268"/>
                  <a:pt x="283464" y="374904"/>
                </a:cubicBezTo>
                <a:cubicBezTo>
                  <a:pt x="381000" y="510540"/>
                  <a:pt x="483108" y="662178"/>
                  <a:pt x="585216" y="813816"/>
                </a:cubicBezTo>
              </a:path>
            </a:pathLst>
          </a:custGeom>
          <a:noFill/>
          <a:ln cap="flat" cmpd="sng" w="762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9" name="Google Shape;1409;g34932c3bc03_0_1444"/>
          <p:cNvSpPr/>
          <p:nvPr/>
        </p:nvSpPr>
        <p:spPr>
          <a:xfrm>
            <a:off x="7251192" y="3813048"/>
            <a:ext cx="941832" cy="813816"/>
          </a:xfrm>
          <a:custGeom>
            <a:rect b="b" l="l" r="r" t="t"/>
            <a:pathLst>
              <a:path extrusionOk="0" h="813816" w="941832">
                <a:moveTo>
                  <a:pt x="0" y="0"/>
                </a:moveTo>
                <a:cubicBezTo>
                  <a:pt x="120396" y="125730"/>
                  <a:pt x="240792" y="251460"/>
                  <a:pt x="356616" y="356616"/>
                </a:cubicBezTo>
                <a:cubicBezTo>
                  <a:pt x="472440" y="461772"/>
                  <a:pt x="597408" y="554736"/>
                  <a:pt x="694944" y="630936"/>
                </a:cubicBezTo>
                <a:cubicBezTo>
                  <a:pt x="792480" y="707136"/>
                  <a:pt x="867156" y="760476"/>
                  <a:pt x="941832" y="813816"/>
                </a:cubicBezTo>
              </a:path>
            </a:pathLst>
          </a:custGeom>
          <a:noFill/>
          <a:ln cap="flat" cmpd="sng" w="762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0" name="Google Shape;1410;g34932c3bc03_0_1444"/>
          <p:cNvSpPr/>
          <p:nvPr/>
        </p:nvSpPr>
        <p:spPr>
          <a:xfrm>
            <a:off x="8257032" y="2889504"/>
            <a:ext cx="3353003" cy="2545398"/>
          </a:xfrm>
          <a:custGeom>
            <a:rect b="b" l="l" r="r" t="t"/>
            <a:pathLst>
              <a:path extrusionOk="0" h="2545398" w="3353003">
                <a:moveTo>
                  <a:pt x="0" y="1819656"/>
                </a:moveTo>
                <a:cubicBezTo>
                  <a:pt x="83058" y="1875282"/>
                  <a:pt x="166116" y="1930908"/>
                  <a:pt x="256032" y="1984248"/>
                </a:cubicBezTo>
                <a:cubicBezTo>
                  <a:pt x="345948" y="2037588"/>
                  <a:pt x="452628" y="2097024"/>
                  <a:pt x="539496" y="2139696"/>
                </a:cubicBezTo>
                <a:cubicBezTo>
                  <a:pt x="626364" y="2182368"/>
                  <a:pt x="777240" y="2240280"/>
                  <a:pt x="777240" y="2240280"/>
                </a:cubicBezTo>
                <a:lnTo>
                  <a:pt x="1042416" y="2350008"/>
                </a:lnTo>
                <a:cubicBezTo>
                  <a:pt x="1118616" y="2382012"/>
                  <a:pt x="1162812" y="2406396"/>
                  <a:pt x="1234440" y="2432304"/>
                </a:cubicBezTo>
                <a:cubicBezTo>
                  <a:pt x="1306068" y="2458212"/>
                  <a:pt x="1388364" y="2490216"/>
                  <a:pt x="1472184" y="2505456"/>
                </a:cubicBezTo>
                <a:cubicBezTo>
                  <a:pt x="1556004" y="2520696"/>
                  <a:pt x="1737360" y="2523744"/>
                  <a:pt x="1737360" y="2523744"/>
                </a:cubicBezTo>
                <a:cubicBezTo>
                  <a:pt x="1836420" y="2529840"/>
                  <a:pt x="1950720" y="2554224"/>
                  <a:pt x="2066544" y="2542032"/>
                </a:cubicBezTo>
                <a:cubicBezTo>
                  <a:pt x="2182368" y="2529840"/>
                  <a:pt x="2330196" y="2487168"/>
                  <a:pt x="2432304" y="2450592"/>
                </a:cubicBezTo>
                <a:cubicBezTo>
                  <a:pt x="2534412" y="2414016"/>
                  <a:pt x="2607564" y="2368296"/>
                  <a:pt x="2679192" y="2322576"/>
                </a:cubicBezTo>
                <a:cubicBezTo>
                  <a:pt x="2750820" y="2276856"/>
                  <a:pt x="2798064" y="2231136"/>
                  <a:pt x="2862072" y="2176272"/>
                </a:cubicBezTo>
                <a:cubicBezTo>
                  <a:pt x="2926080" y="2121408"/>
                  <a:pt x="3009900" y="2060448"/>
                  <a:pt x="3063240" y="1993392"/>
                </a:cubicBezTo>
                <a:cubicBezTo>
                  <a:pt x="3116580" y="1926336"/>
                  <a:pt x="3144012" y="1853184"/>
                  <a:pt x="3182112" y="1773936"/>
                </a:cubicBezTo>
                <a:cubicBezTo>
                  <a:pt x="3220212" y="1694688"/>
                  <a:pt x="3264408" y="1604772"/>
                  <a:pt x="3291840" y="1517904"/>
                </a:cubicBezTo>
                <a:cubicBezTo>
                  <a:pt x="3319272" y="1431036"/>
                  <a:pt x="3337560" y="1333500"/>
                  <a:pt x="3346704" y="1252728"/>
                </a:cubicBezTo>
                <a:cubicBezTo>
                  <a:pt x="3355848" y="1171956"/>
                  <a:pt x="3354324" y="1109472"/>
                  <a:pt x="3346704" y="1033272"/>
                </a:cubicBezTo>
                <a:cubicBezTo>
                  <a:pt x="3339084" y="957072"/>
                  <a:pt x="3320796" y="876300"/>
                  <a:pt x="3300984" y="795528"/>
                </a:cubicBezTo>
                <a:cubicBezTo>
                  <a:pt x="3281172" y="714756"/>
                  <a:pt x="3253740" y="623316"/>
                  <a:pt x="3227832" y="548640"/>
                </a:cubicBezTo>
                <a:cubicBezTo>
                  <a:pt x="3201924" y="473964"/>
                  <a:pt x="3180588" y="402336"/>
                  <a:pt x="3145536" y="347472"/>
                </a:cubicBezTo>
                <a:cubicBezTo>
                  <a:pt x="3110484" y="292608"/>
                  <a:pt x="3066288" y="277368"/>
                  <a:pt x="3017520" y="219456"/>
                </a:cubicBezTo>
                <a:cubicBezTo>
                  <a:pt x="2968752" y="161544"/>
                  <a:pt x="2910840" y="80772"/>
                  <a:pt x="2852928" y="0"/>
                </a:cubicBezTo>
              </a:path>
            </a:pathLst>
          </a:custGeom>
          <a:noFill/>
          <a:ln cap="flat" cmpd="sng" w="762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1" name="Google Shape;1411;g34932c3bc03_0_1444"/>
          <p:cNvSpPr/>
          <p:nvPr/>
        </p:nvSpPr>
        <p:spPr>
          <a:xfrm rot="3555076">
            <a:off x="11409882" y="2929769"/>
            <a:ext cx="452399" cy="484813"/>
          </a:xfrm>
          <a:prstGeom prst="triangle">
            <a:avLst>
              <a:gd fmla="val 50000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2" name="Google Shape;1412;g34932c3bc03_0_1444"/>
          <p:cNvSpPr/>
          <p:nvPr/>
        </p:nvSpPr>
        <p:spPr>
          <a:xfrm rot="-8232280">
            <a:off x="7226931" y="4138945"/>
            <a:ext cx="452176" cy="484649"/>
          </a:xfrm>
          <a:prstGeom prst="triangle">
            <a:avLst>
              <a:gd fmla="val 50000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3" name="Google Shape;1413;g34932c3bc03_0_1444"/>
          <p:cNvSpPr/>
          <p:nvPr/>
        </p:nvSpPr>
        <p:spPr>
          <a:xfrm rot="-8965246">
            <a:off x="8367187" y="4977272"/>
            <a:ext cx="452303" cy="484717"/>
          </a:xfrm>
          <a:prstGeom prst="triangle">
            <a:avLst>
              <a:gd fmla="val 50000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4" name="Google Shape;1414;g34932c3bc03_0_1444"/>
          <p:cNvSpPr/>
          <p:nvPr/>
        </p:nvSpPr>
        <p:spPr>
          <a:xfrm rot="-10052971">
            <a:off x="9335661" y="5365575"/>
            <a:ext cx="452235" cy="484775"/>
          </a:xfrm>
          <a:prstGeom prst="triangle">
            <a:avLst>
              <a:gd fmla="val 50000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5" name="Google Shape;1415;g34932c3bc03_0_1444"/>
          <p:cNvSpPr/>
          <p:nvPr/>
        </p:nvSpPr>
        <p:spPr>
          <a:xfrm rot="9935700">
            <a:off x="10303695" y="5407776"/>
            <a:ext cx="452217" cy="484667"/>
          </a:xfrm>
          <a:prstGeom prst="triangle">
            <a:avLst>
              <a:gd fmla="val 50000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6" name="Google Shape;1416;g34932c3bc03_0_1444"/>
          <p:cNvSpPr/>
          <p:nvPr/>
        </p:nvSpPr>
        <p:spPr>
          <a:xfrm rot="8261278">
            <a:off x="11125295" y="4984204"/>
            <a:ext cx="452339" cy="484627"/>
          </a:xfrm>
          <a:prstGeom prst="triangle">
            <a:avLst>
              <a:gd fmla="val 50000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7" name="Google Shape;1417;g34932c3bc03_0_1444"/>
          <p:cNvSpPr/>
          <p:nvPr/>
        </p:nvSpPr>
        <p:spPr>
          <a:xfrm rot="6446956">
            <a:off x="11561578" y="4192805"/>
            <a:ext cx="452209" cy="484656"/>
          </a:xfrm>
          <a:prstGeom prst="triangle">
            <a:avLst>
              <a:gd fmla="val 50000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8" name="Google Shape;1418;g34932c3bc03_0_1444"/>
          <p:cNvSpPr/>
          <p:nvPr/>
        </p:nvSpPr>
        <p:spPr>
          <a:xfrm rot="-7587118">
            <a:off x="6034064" y="2743682"/>
            <a:ext cx="452412" cy="484572"/>
          </a:xfrm>
          <a:prstGeom prst="triangle">
            <a:avLst>
              <a:gd fmla="val 50000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9" name="Google Shape;1419;g34932c3bc03_0_1444"/>
          <p:cNvSpPr/>
          <p:nvPr/>
        </p:nvSpPr>
        <p:spPr>
          <a:xfrm>
            <a:off x="1429938" y="2853875"/>
            <a:ext cx="2279126" cy="1079115"/>
          </a:xfrm>
          <a:custGeom>
            <a:rect b="b" l="l" r="r" t="t"/>
            <a:pathLst>
              <a:path extrusionOk="0" h="808326" w="2105428">
                <a:moveTo>
                  <a:pt x="188171" y="607158"/>
                </a:moveTo>
                <a:cubicBezTo>
                  <a:pt x="290279" y="591918"/>
                  <a:pt x="520403" y="619350"/>
                  <a:pt x="672803" y="616302"/>
                </a:cubicBezTo>
                <a:cubicBezTo>
                  <a:pt x="825203" y="613254"/>
                  <a:pt x="986747" y="599538"/>
                  <a:pt x="1102571" y="588870"/>
                </a:cubicBezTo>
                <a:cubicBezTo>
                  <a:pt x="1218395" y="578202"/>
                  <a:pt x="1291547" y="585822"/>
                  <a:pt x="1367747" y="552294"/>
                </a:cubicBezTo>
                <a:cubicBezTo>
                  <a:pt x="1443947" y="518766"/>
                  <a:pt x="1495763" y="441042"/>
                  <a:pt x="1559771" y="387702"/>
                </a:cubicBezTo>
                <a:cubicBezTo>
                  <a:pt x="1623779" y="334362"/>
                  <a:pt x="1684739" y="282546"/>
                  <a:pt x="1751795" y="232254"/>
                </a:cubicBezTo>
                <a:cubicBezTo>
                  <a:pt x="1818851" y="181962"/>
                  <a:pt x="1914863" y="122526"/>
                  <a:pt x="1962107" y="85950"/>
                </a:cubicBezTo>
                <a:cubicBezTo>
                  <a:pt x="2009351" y="49374"/>
                  <a:pt x="2015447" y="24990"/>
                  <a:pt x="2035259" y="12798"/>
                </a:cubicBezTo>
                <a:cubicBezTo>
                  <a:pt x="2055071" y="606"/>
                  <a:pt x="2070311" y="-8538"/>
                  <a:pt x="2080979" y="12798"/>
                </a:cubicBezTo>
                <a:cubicBezTo>
                  <a:pt x="2091647" y="34134"/>
                  <a:pt x="2096219" y="98142"/>
                  <a:pt x="2099267" y="140814"/>
                </a:cubicBezTo>
                <a:cubicBezTo>
                  <a:pt x="2102315" y="183486"/>
                  <a:pt x="2111459" y="230730"/>
                  <a:pt x="2099267" y="268830"/>
                </a:cubicBezTo>
                <a:cubicBezTo>
                  <a:pt x="2087075" y="306930"/>
                  <a:pt x="2068787" y="328266"/>
                  <a:pt x="2026115" y="369414"/>
                </a:cubicBezTo>
                <a:cubicBezTo>
                  <a:pt x="1983443" y="410562"/>
                  <a:pt x="1901147" y="471522"/>
                  <a:pt x="1843235" y="515718"/>
                </a:cubicBezTo>
                <a:cubicBezTo>
                  <a:pt x="1785323" y="559914"/>
                  <a:pt x="1730459" y="593442"/>
                  <a:pt x="1678643" y="634590"/>
                </a:cubicBezTo>
                <a:cubicBezTo>
                  <a:pt x="1626827" y="675738"/>
                  <a:pt x="1568915" y="736698"/>
                  <a:pt x="1532339" y="762606"/>
                </a:cubicBezTo>
                <a:cubicBezTo>
                  <a:pt x="1495763" y="788514"/>
                  <a:pt x="1628351" y="782418"/>
                  <a:pt x="1459187" y="790038"/>
                </a:cubicBezTo>
                <a:cubicBezTo>
                  <a:pt x="1290023" y="797658"/>
                  <a:pt x="750527" y="808326"/>
                  <a:pt x="517355" y="808326"/>
                </a:cubicBezTo>
                <a:cubicBezTo>
                  <a:pt x="284183" y="808326"/>
                  <a:pt x="145499" y="796134"/>
                  <a:pt x="60155" y="790038"/>
                </a:cubicBezTo>
                <a:cubicBezTo>
                  <a:pt x="-25189" y="783942"/>
                  <a:pt x="5291" y="785466"/>
                  <a:pt x="5291" y="771750"/>
                </a:cubicBezTo>
                <a:cubicBezTo>
                  <a:pt x="5291" y="758034"/>
                  <a:pt x="35771" y="730602"/>
                  <a:pt x="60155" y="707742"/>
                </a:cubicBezTo>
                <a:cubicBezTo>
                  <a:pt x="84539" y="684882"/>
                  <a:pt x="86063" y="622398"/>
                  <a:pt x="188171" y="607158"/>
                </a:cubicBezTo>
                <a:close/>
              </a:path>
            </a:pathLst>
          </a:custGeom>
          <a:gradFill>
            <a:gsLst>
              <a:gs pos="0">
                <a:srgbClr val="2F5496">
                  <a:alpha val="80000"/>
                </a:srgbClr>
              </a:gs>
              <a:gs pos="47000">
                <a:srgbClr val="8DA9DB">
                  <a:alpha val="49803"/>
                </a:srgbClr>
              </a:gs>
              <a:gs pos="65000">
                <a:srgbClr val="B3C6E7">
                  <a:alpha val="69803"/>
                </a:srgbClr>
              </a:gs>
              <a:gs pos="100000">
                <a:srgbClr val="B3C6E7">
                  <a:alpha val="69803"/>
                </a:srgbClr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0" name="Google Shape;1420;g34932c3bc03_0_1444"/>
          <p:cNvSpPr/>
          <p:nvPr/>
        </p:nvSpPr>
        <p:spPr>
          <a:xfrm rot="10800000">
            <a:off x="94500" y="3994045"/>
            <a:ext cx="515100" cy="152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1" name="Google Shape;1421;g34932c3bc03_0_1444"/>
          <p:cNvSpPr/>
          <p:nvPr/>
        </p:nvSpPr>
        <p:spPr>
          <a:xfrm>
            <a:off x="478110" y="3994037"/>
            <a:ext cx="1067400" cy="152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2" name="Google Shape;1422;g34932c3bc03_0_1444"/>
          <p:cNvSpPr txBox="1"/>
          <p:nvPr/>
        </p:nvSpPr>
        <p:spPr>
          <a:xfrm>
            <a:off x="405696" y="3842706"/>
            <a:ext cx="108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2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Prop</a:t>
            </a:r>
            <a:endParaRPr b="1" baseline="-25000" sz="20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3" name="Google Shape;1423;g34932c3bc03_0_1444"/>
          <p:cNvSpPr/>
          <p:nvPr/>
        </p:nvSpPr>
        <p:spPr>
          <a:xfrm>
            <a:off x="148908" y="3405584"/>
            <a:ext cx="822900" cy="18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4" name="Google Shape;1424;g34932c3bc03_0_1444"/>
          <p:cNvSpPr/>
          <p:nvPr/>
        </p:nvSpPr>
        <p:spPr>
          <a:xfrm>
            <a:off x="156531" y="2987417"/>
            <a:ext cx="1020600" cy="219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5" name="Google Shape;1425;g34932c3bc03_0_1444"/>
          <p:cNvSpPr/>
          <p:nvPr/>
        </p:nvSpPr>
        <p:spPr>
          <a:xfrm>
            <a:off x="124025" y="2582912"/>
            <a:ext cx="1255200" cy="263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6" name="Google Shape;1426;g34932c3bc03_0_1444"/>
          <p:cNvSpPr/>
          <p:nvPr/>
        </p:nvSpPr>
        <p:spPr>
          <a:xfrm>
            <a:off x="94592" y="5983043"/>
            <a:ext cx="822900" cy="207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7" name="Google Shape;1427;g34932c3bc03_0_1444"/>
          <p:cNvSpPr/>
          <p:nvPr/>
        </p:nvSpPr>
        <p:spPr>
          <a:xfrm>
            <a:off x="90385" y="5543331"/>
            <a:ext cx="1020600" cy="219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8" name="Google Shape;1428;g34932c3bc03_0_1444"/>
          <p:cNvSpPr/>
          <p:nvPr/>
        </p:nvSpPr>
        <p:spPr>
          <a:xfrm>
            <a:off x="99143" y="5098944"/>
            <a:ext cx="1123500" cy="30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9" name="Google Shape;1429;g34932c3bc03_0_1444"/>
          <p:cNvSpPr/>
          <p:nvPr/>
        </p:nvSpPr>
        <p:spPr>
          <a:xfrm>
            <a:off x="148908" y="6573931"/>
            <a:ext cx="583500" cy="194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0" name="Google Shape;1430;g34932c3bc03_0_1444"/>
          <p:cNvSpPr txBox="1"/>
          <p:nvPr/>
        </p:nvSpPr>
        <p:spPr>
          <a:xfrm>
            <a:off x="90385" y="6530645"/>
            <a:ext cx="75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 kts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1" name="Google Shape;1431;g34932c3bc03_0_1444"/>
          <p:cNvSpPr/>
          <p:nvPr/>
        </p:nvSpPr>
        <p:spPr>
          <a:xfrm rot="-4981550">
            <a:off x="1428261" y="3791731"/>
            <a:ext cx="353314" cy="234836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2" name="Google Shape;1432;g34932c3bc03_0_1444"/>
          <p:cNvSpPr/>
          <p:nvPr/>
        </p:nvSpPr>
        <p:spPr>
          <a:xfrm rot="-3703889">
            <a:off x="1432940" y="3764420"/>
            <a:ext cx="72212" cy="66442"/>
          </a:xfrm>
          <a:prstGeom prst="triangle">
            <a:avLst>
              <a:gd fmla="val 50000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3" name="Google Shape;1433;g34932c3bc03_0_1444"/>
          <p:cNvSpPr/>
          <p:nvPr/>
        </p:nvSpPr>
        <p:spPr>
          <a:xfrm>
            <a:off x="3965417" y="6627438"/>
            <a:ext cx="1296300" cy="194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4" name="Google Shape;1434;g34932c3bc03_0_1444"/>
          <p:cNvSpPr/>
          <p:nvPr/>
        </p:nvSpPr>
        <p:spPr>
          <a:xfrm>
            <a:off x="4725908" y="6604003"/>
            <a:ext cx="641400" cy="222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5" name="Google Shape;1435;g34932c3bc03_0_1444"/>
          <p:cNvSpPr txBox="1"/>
          <p:nvPr/>
        </p:nvSpPr>
        <p:spPr>
          <a:xfrm>
            <a:off x="4124115" y="6501945"/>
            <a:ext cx="665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60ED4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1800">
                <a:solidFill>
                  <a:srgbClr val="260ED4"/>
                </a:solidFill>
                <a:latin typeface="Calibri"/>
                <a:ea typeface="Calibri"/>
                <a:cs typeface="Calibri"/>
                <a:sym typeface="Calibri"/>
              </a:rPr>
              <a:t>Prop</a:t>
            </a:r>
            <a:endParaRPr b="1" baseline="-25000" sz="1800">
              <a:solidFill>
                <a:srgbClr val="260E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6" name="Google Shape;1436;g34932c3bc03_0_1444"/>
          <p:cNvSpPr/>
          <p:nvPr/>
        </p:nvSpPr>
        <p:spPr>
          <a:xfrm rot="305346">
            <a:off x="3230653" y="6199335"/>
            <a:ext cx="561413" cy="605088"/>
          </a:xfrm>
          <a:prstGeom prst="arc">
            <a:avLst>
              <a:gd fmla="val 16230336" name="adj1"/>
              <a:gd fmla="val 0" name="adj2"/>
            </a:avLst>
          </a:prstGeom>
          <a:noFill/>
          <a:ln cap="flat" cmpd="sng" w="5715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7" name="Google Shape;1437;g34932c3bc03_0_1444"/>
          <p:cNvSpPr/>
          <p:nvPr/>
        </p:nvSpPr>
        <p:spPr>
          <a:xfrm flipH="1" rot="5400000">
            <a:off x="3778163" y="6388545"/>
            <a:ext cx="123900" cy="102900"/>
          </a:xfrm>
          <a:prstGeom prst="triangle">
            <a:avLst>
              <a:gd fmla="val 48075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8" name="Google Shape;1438;g34932c3bc03_0_1444"/>
          <p:cNvSpPr/>
          <p:nvPr/>
        </p:nvSpPr>
        <p:spPr>
          <a:xfrm flipH="1" rot="3125598">
            <a:off x="3718640" y="6254652"/>
            <a:ext cx="142583" cy="114377"/>
          </a:xfrm>
          <a:prstGeom prst="triangle">
            <a:avLst>
              <a:gd fmla="val 48075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9" name="Google Shape;1439;g34932c3bc03_0_1444"/>
          <p:cNvSpPr/>
          <p:nvPr/>
        </p:nvSpPr>
        <p:spPr>
          <a:xfrm rot="1429048">
            <a:off x="3789269" y="6231224"/>
            <a:ext cx="601747" cy="332842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57150">
            <a:solidFill>
              <a:srgbClr val="00B0F0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0" name="Google Shape;1440;g34932c3bc03_0_1444"/>
          <p:cNvSpPr/>
          <p:nvPr/>
        </p:nvSpPr>
        <p:spPr>
          <a:xfrm rot="1429048">
            <a:off x="4338189" y="6237864"/>
            <a:ext cx="601747" cy="332842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57150">
            <a:solidFill>
              <a:srgbClr val="00B0F0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1" name="Google Shape;1441;g34932c3bc03_0_1444"/>
          <p:cNvSpPr/>
          <p:nvPr/>
        </p:nvSpPr>
        <p:spPr>
          <a:xfrm>
            <a:off x="2485292" y="4724399"/>
            <a:ext cx="1582077" cy="1652609"/>
          </a:xfrm>
          <a:custGeom>
            <a:rect b="b" l="l" r="r" t="t"/>
            <a:pathLst>
              <a:path extrusionOk="0" h="1446485" w="1444819">
                <a:moveTo>
                  <a:pt x="1288720" y="524818"/>
                </a:moveTo>
                <a:cubicBezTo>
                  <a:pt x="1359059" y="591249"/>
                  <a:pt x="1380551" y="632280"/>
                  <a:pt x="1405951" y="712387"/>
                </a:cubicBezTo>
                <a:cubicBezTo>
                  <a:pt x="1431351" y="792494"/>
                  <a:pt x="1435259" y="913633"/>
                  <a:pt x="1441120" y="1005464"/>
                </a:cubicBezTo>
                <a:cubicBezTo>
                  <a:pt x="1446982" y="1097295"/>
                  <a:pt x="1445028" y="1196941"/>
                  <a:pt x="1441120" y="1263372"/>
                </a:cubicBezTo>
                <a:cubicBezTo>
                  <a:pt x="1437212" y="1329803"/>
                  <a:pt x="1433305" y="1376695"/>
                  <a:pt x="1417674" y="1404049"/>
                </a:cubicBezTo>
                <a:cubicBezTo>
                  <a:pt x="1402043" y="1431403"/>
                  <a:pt x="1382505" y="1421634"/>
                  <a:pt x="1347336" y="1427495"/>
                </a:cubicBezTo>
                <a:cubicBezTo>
                  <a:pt x="1312167" y="1433357"/>
                  <a:pt x="1265274" y="1458757"/>
                  <a:pt x="1206659" y="1439218"/>
                </a:cubicBezTo>
                <a:cubicBezTo>
                  <a:pt x="1148043" y="1419680"/>
                  <a:pt x="995643" y="1310264"/>
                  <a:pt x="995643" y="1310264"/>
                </a:cubicBezTo>
                <a:cubicBezTo>
                  <a:pt x="849104" y="1218433"/>
                  <a:pt x="489597" y="1048448"/>
                  <a:pt x="327428" y="888233"/>
                </a:cubicBezTo>
                <a:cubicBezTo>
                  <a:pt x="165259" y="728018"/>
                  <a:pt x="67566" y="489649"/>
                  <a:pt x="22628" y="348972"/>
                </a:cubicBezTo>
                <a:cubicBezTo>
                  <a:pt x="-22310" y="208295"/>
                  <a:pt x="5043" y="100833"/>
                  <a:pt x="57797" y="44172"/>
                </a:cubicBezTo>
                <a:cubicBezTo>
                  <a:pt x="110551" y="-12489"/>
                  <a:pt x="241459" y="-2720"/>
                  <a:pt x="339151" y="9003"/>
                </a:cubicBezTo>
                <a:cubicBezTo>
                  <a:pt x="436843" y="20726"/>
                  <a:pt x="536490" y="63710"/>
                  <a:pt x="643951" y="114510"/>
                </a:cubicBezTo>
                <a:cubicBezTo>
                  <a:pt x="751412" y="165310"/>
                  <a:pt x="874505" y="245418"/>
                  <a:pt x="983920" y="313803"/>
                </a:cubicBezTo>
                <a:cubicBezTo>
                  <a:pt x="1093335" y="382188"/>
                  <a:pt x="1218381" y="458387"/>
                  <a:pt x="1288720" y="524818"/>
                </a:cubicBezTo>
                <a:close/>
              </a:path>
            </a:pathLst>
          </a:custGeom>
          <a:gradFill>
            <a:gsLst>
              <a:gs pos="0">
                <a:srgbClr val="260ED4"/>
              </a:gs>
              <a:gs pos="50000">
                <a:srgbClr val="7B6AF6">
                  <a:alpha val="40000"/>
                </a:srgbClr>
              </a:gs>
              <a:gs pos="100000">
                <a:srgbClr val="C4B7F5">
                  <a:alpha val="49803"/>
                </a:srgbClr>
              </a:gs>
            </a:gsLst>
            <a:lin ang="1350003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2" name="Google Shape;1442;g34932c3bc03_0_1444"/>
          <p:cNvSpPr/>
          <p:nvPr/>
        </p:nvSpPr>
        <p:spPr>
          <a:xfrm>
            <a:off x="1254883" y="2422310"/>
            <a:ext cx="1742016" cy="1377365"/>
          </a:xfrm>
          <a:custGeom>
            <a:rect b="b" l="l" r="r" t="t"/>
            <a:pathLst>
              <a:path extrusionOk="0" h="1238081" w="1569384">
                <a:moveTo>
                  <a:pt x="1057873" y="1210859"/>
                </a:moveTo>
                <a:lnTo>
                  <a:pt x="526714" y="1217583"/>
                </a:lnTo>
                <a:cubicBezTo>
                  <a:pt x="375435" y="1222065"/>
                  <a:pt x="234240" y="1236633"/>
                  <a:pt x="150196" y="1237753"/>
                </a:cubicBezTo>
                <a:cubicBezTo>
                  <a:pt x="66152" y="1238874"/>
                  <a:pt x="47102" y="1237753"/>
                  <a:pt x="22449" y="1224306"/>
                </a:cubicBezTo>
                <a:cubicBezTo>
                  <a:pt x="-2204" y="1210859"/>
                  <a:pt x="-2203" y="1190689"/>
                  <a:pt x="2279" y="1157071"/>
                </a:cubicBezTo>
                <a:cubicBezTo>
                  <a:pt x="6761" y="1123453"/>
                  <a:pt x="20208" y="1068544"/>
                  <a:pt x="49343" y="1022600"/>
                </a:cubicBezTo>
                <a:cubicBezTo>
                  <a:pt x="78478" y="976656"/>
                  <a:pt x="127784" y="921747"/>
                  <a:pt x="177090" y="881406"/>
                </a:cubicBezTo>
                <a:cubicBezTo>
                  <a:pt x="226396" y="841065"/>
                  <a:pt x="294753" y="827618"/>
                  <a:pt x="345179" y="780553"/>
                </a:cubicBezTo>
                <a:cubicBezTo>
                  <a:pt x="395605" y="733488"/>
                  <a:pt x="432584" y="665133"/>
                  <a:pt x="479649" y="599018"/>
                </a:cubicBezTo>
                <a:cubicBezTo>
                  <a:pt x="526714" y="532903"/>
                  <a:pt x="561452" y="456703"/>
                  <a:pt x="627567" y="383865"/>
                </a:cubicBezTo>
                <a:cubicBezTo>
                  <a:pt x="693682" y="311027"/>
                  <a:pt x="876337" y="161989"/>
                  <a:pt x="876337" y="161989"/>
                </a:cubicBezTo>
                <a:cubicBezTo>
                  <a:pt x="941331" y="103718"/>
                  <a:pt x="974949" y="61135"/>
                  <a:pt x="1017531" y="34241"/>
                </a:cubicBezTo>
                <a:cubicBezTo>
                  <a:pt x="1060113" y="7347"/>
                  <a:pt x="1079163" y="-2738"/>
                  <a:pt x="1131831" y="624"/>
                </a:cubicBezTo>
                <a:cubicBezTo>
                  <a:pt x="1184499" y="3986"/>
                  <a:pt x="1273025" y="2865"/>
                  <a:pt x="1333537" y="54412"/>
                </a:cubicBezTo>
                <a:cubicBezTo>
                  <a:pt x="1394049" y="105959"/>
                  <a:pt x="1455681" y="205691"/>
                  <a:pt x="1494902" y="309906"/>
                </a:cubicBezTo>
                <a:cubicBezTo>
                  <a:pt x="1534123" y="414121"/>
                  <a:pt x="1574464" y="574365"/>
                  <a:pt x="1568861" y="679700"/>
                </a:cubicBezTo>
                <a:cubicBezTo>
                  <a:pt x="1563258" y="785035"/>
                  <a:pt x="1502746" y="870200"/>
                  <a:pt x="1461284" y="941918"/>
                </a:cubicBezTo>
                <a:cubicBezTo>
                  <a:pt x="1419822" y="1013636"/>
                  <a:pt x="1363793" y="1069665"/>
                  <a:pt x="1320090" y="1110006"/>
                </a:cubicBezTo>
                <a:cubicBezTo>
                  <a:pt x="1276387" y="1150347"/>
                  <a:pt x="1228202" y="1168277"/>
                  <a:pt x="1199067" y="1183965"/>
                </a:cubicBezTo>
                <a:cubicBezTo>
                  <a:pt x="1169932" y="1199653"/>
                  <a:pt x="1160967" y="1200774"/>
                  <a:pt x="1145279" y="1204136"/>
                </a:cubicBezTo>
                <a:cubicBezTo>
                  <a:pt x="1129591" y="1207498"/>
                  <a:pt x="1160967" y="1208618"/>
                  <a:pt x="1057873" y="1210859"/>
                </a:cubicBezTo>
                <a:close/>
              </a:path>
            </a:pathLst>
          </a:custGeom>
          <a:gradFill>
            <a:gsLst>
              <a:gs pos="0">
                <a:srgbClr val="502100">
                  <a:alpha val="69803"/>
                </a:srgbClr>
              </a:gs>
              <a:gs pos="50000">
                <a:srgbClr val="C55A11">
                  <a:alpha val="49803"/>
                </a:srgbClr>
              </a:gs>
              <a:gs pos="100000">
                <a:srgbClr val="F7CAAC">
                  <a:alpha val="49803"/>
                </a:srgbClr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3" name="Google Shape;1443;g34932c3bc03_0_1444"/>
          <p:cNvSpPr/>
          <p:nvPr/>
        </p:nvSpPr>
        <p:spPr>
          <a:xfrm rot="-276639">
            <a:off x="2269888" y="5359558"/>
            <a:ext cx="1542772" cy="1215858"/>
          </a:xfrm>
          <a:custGeom>
            <a:rect b="b" l="l" r="r" t="t"/>
            <a:pathLst>
              <a:path extrusionOk="0" h="977358" w="1417308">
                <a:moveTo>
                  <a:pt x="1376390" y="968859"/>
                </a:moveTo>
                <a:cubicBezTo>
                  <a:pt x="1315878" y="980065"/>
                  <a:pt x="1130981" y="974462"/>
                  <a:pt x="1046937" y="975583"/>
                </a:cubicBezTo>
                <a:cubicBezTo>
                  <a:pt x="962893" y="976704"/>
                  <a:pt x="928154" y="978945"/>
                  <a:pt x="872125" y="975583"/>
                </a:cubicBezTo>
                <a:cubicBezTo>
                  <a:pt x="816096" y="972221"/>
                  <a:pt x="780237" y="983427"/>
                  <a:pt x="710761" y="955412"/>
                </a:cubicBezTo>
                <a:cubicBezTo>
                  <a:pt x="641285" y="927397"/>
                  <a:pt x="559482" y="890419"/>
                  <a:pt x="455267" y="807495"/>
                </a:cubicBezTo>
                <a:cubicBezTo>
                  <a:pt x="351052" y="724571"/>
                  <a:pt x="160552" y="564327"/>
                  <a:pt x="85473" y="457871"/>
                </a:cubicBezTo>
                <a:cubicBezTo>
                  <a:pt x="10393" y="351415"/>
                  <a:pt x="15996" y="239356"/>
                  <a:pt x="4790" y="168759"/>
                </a:cubicBezTo>
                <a:cubicBezTo>
                  <a:pt x="-6416" y="98162"/>
                  <a:pt x="3669" y="62304"/>
                  <a:pt x="18237" y="34289"/>
                </a:cubicBezTo>
                <a:cubicBezTo>
                  <a:pt x="32805" y="6274"/>
                  <a:pt x="60819" y="-2691"/>
                  <a:pt x="92196" y="671"/>
                </a:cubicBezTo>
                <a:cubicBezTo>
                  <a:pt x="123573" y="4033"/>
                  <a:pt x="165034" y="27565"/>
                  <a:pt x="206496" y="54459"/>
                </a:cubicBezTo>
                <a:cubicBezTo>
                  <a:pt x="247958" y="81353"/>
                  <a:pt x="296143" y="128418"/>
                  <a:pt x="340967" y="162036"/>
                </a:cubicBezTo>
                <a:cubicBezTo>
                  <a:pt x="385791" y="195654"/>
                  <a:pt x="436216" y="218065"/>
                  <a:pt x="475437" y="256165"/>
                </a:cubicBezTo>
                <a:cubicBezTo>
                  <a:pt x="514657" y="294265"/>
                  <a:pt x="551637" y="340209"/>
                  <a:pt x="576290" y="390636"/>
                </a:cubicBezTo>
                <a:cubicBezTo>
                  <a:pt x="600943" y="441063"/>
                  <a:pt x="615511" y="516142"/>
                  <a:pt x="623355" y="558724"/>
                </a:cubicBezTo>
                <a:cubicBezTo>
                  <a:pt x="631199" y="601306"/>
                  <a:pt x="615511" y="620357"/>
                  <a:pt x="623355" y="646130"/>
                </a:cubicBezTo>
                <a:cubicBezTo>
                  <a:pt x="631199" y="671903"/>
                  <a:pt x="644646" y="695436"/>
                  <a:pt x="670420" y="713365"/>
                </a:cubicBezTo>
                <a:cubicBezTo>
                  <a:pt x="696193" y="731294"/>
                  <a:pt x="715243" y="743621"/>
                  <a:pt x="777996" y="753706"/>
                </a:cubicBezTo>
                <a:cubicBezTo>
                  <a:pt x="840749" y="763791"/>
                  <a:pt x="959531" y="770515"/>
                  <a:pt x="1046937" y="773877"/>
                </a:cubicBezTo>
                <a:cubicBezTo>
                  <a:pt x="1134343" y="777239"/>
                  <a:pt x="1252005" y="772756"/>
                  <a:pt x="1302431" y="773877"/>
                </a:cubicBezTo>
                <a:cubicBezTo>
                  <a:pt x="1352857" y="774998"/>
                  <a:pt x="1334928" y="769395"/>
                  <a:pt x="1349496" y="780601"/>
                </a:cubicBezTo>
                <a:cubicBezTo>
                  <a:pt x="1364064" y="791807"/>
                  <a:pt x="1379752" y="819821"/>
                  <a:pt x="1389837" y="841112"/>
                </a:cubicBezTo>
                <a:cubicBezTo>
                  <a:pt x="1399922" y="862403"/>
                  <a:pt x="1406646" y="890419"/>
                  <a:pt x="1410008" y="908348"/>
                </a:cubicBezTo>
                <a:cubicBezTo>
                  <a:pt x="1413370" y="926277"/>
                  <a:pt x="1436902" y="957653"/>
                  <a:pt x="1376390" y="968859"/>
                </a:cubicBezTo>
                <a:close/>
              </a:path>
            </a:pathLst>
          </a:custGeom>
          <a:gradFill>
            <a:gsLst>
              <a:gs pos="0">
                <a:srgbClr val="2E5980">
                  <a:alpha val="69803"/>
                </a:srgbClr>
              </a:gs>
              <a:gs pos="50000">
                <a:srgbClr val="9CC2E5">
                  <a:alpha val="69803"/>
                </a:srgbClr>
              </a:gs>
              <a:gs pos="100000">
                <a:srgbClr val="BBD6EE">
                  <a:alpha val="69803"/>
                </a:srgbClr>
              </a:gs>
            </a:gsLst>
            <a:lin ang="1350003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4" name="Google Shape;1444;g34932c3bc03_0_1444"/>
          <p:cNvSpPr/>
          <p:nvPr/>
        </p:nvSpPr>
        <p:spPr>
          <a:xfrm rot="201080">
            <a:off x="6061688" y="2197188"/>
            <a:ext cx="3591764" cy="3110720"/>
          </a:xfrm>
          <a:custGeom>
            <a:rect b="b" l="l" r="r" t="t"/>
            <a:pathLst>
              <a:path extrusionOk="0" h="2895526" w="3230290">
                <a:moveTo>
                  <a:pt x="3214021" y="2892673"/>
                </a:moveTo>
                <a:cubicBezTo>
                  <a:pt x="3182645" y="2903879"/>
                  <a:pt x="3103083" y="2880346"/>
                  <a:pt x="3025762" y="2852331"/>
                </a:cubicBezTo>
                <a:cubicBezTo>
                  <a:pt x="2948441" y="2824316"/>
                  <a:pt x="2750097" y="2724584"/>
                  <a:pt x="2750097" y="2724584"/>
                </a:cubicBezTo>
                <a:cubicBezTo>
                  <a:pt x="2645882" y="2676399"/>
                  <a:pt x="2505809" y="2625973"/>
                  <a:pt x="2400474" y="2563220"/>
                </a:cubicBezTo>
                <a:cubicBezTo>
                  <a:pt x="2295139" y="2500467"/>
                  <a:pt x="2227903" y="2420905"/>
                  <a:pt x="2118085" y="2348067"/>
                </a:cubicBezTo>
                <a:cubicBezTo>
                  <a:pt x="2008267" y="2275229"/>
                  <a:pt x="1855868" y="2207993"/>
                  <a:pt x="1741568" y="2126190"/>
                </a:cubicBezTo>
                <a:cubicBezTo>
                  <a:pt x="1627268" y="2044387"/>
                  <a:pt x="1554429" y="1972669"/>
                  <a:pt x="1432285" y="1857249"/>
                </a:cubicBezTo>
                <a:cubicBezTo>
                  <a:pt x="1310141" y="1741828"/>
                  <a:pt x="1151018" y="1571499"/>
                  <a:pt x="1008703" y="1433667"/>
                </a:cubicBezTo>
                <a:cubicBezTo>
                  <a:pt x="866388" y="1295835"/>
                  <a:pt x="697179" y="1154640"/>
                  <a:pt x="578397" y="1030255"/>
                </a:cubicBezTo>
                <a:cubicBezTo>
                  <a:pt x="459615" y="905870"/>
                  <a:pt x="375571" y="803896"/>
                  <a:pt x="296009" y="687355"/>
                </a:cubicBezTo>
                <a:cubicBezTo>
                  <a:pt x="216447" y="570814"/>
                  <a:pt x="150333" y="428499"/>
                  <a:pt x="101027" y="331008"/>
                </a:cubicBezTo>
                <a:cubicBezTo>
                  <a:pt x="51721" y="233517"/>
                  <a:pt x="3536" y="157317"/>
                  <a:pt x="174" y="102408"/>
                </a:cubicBezTo>
                <a:cubicBezTo>
                  <a:pt x="-3188" y="47499"/>
                  <a:pt x="42756" y="9399"/>
                  <a:pt x="80856" y="1555"/>
                </a:cubicBezTo>
                <a:cubicBezTo>
                  <a:pt x="118956" y="-6289"/>
                  <a:pt x="186192" y="16122"/>
                  <a:pt x="228774" y="55343"/>
                </a:cubicBezTo>
                <a:cubicBezTo>
                  <a:pt x="271356" y="94564"/>
                  <a:pt x="276959" y="186452"/>
                  <a:pt x="336350" y="236879"/>
                </a:cubicBezTo>
                <a:cubicBezTo>
                  <a:pt x="395741" y="287305"/>
                  <a:pt x="479786" y="324285"/>
                  <a:pt x="585121" y="357902"/>
                </a:cubicBezTo>
                <a:cubicBezTo>
                  <a:pt x="690456" y="391519"/>
                  <a:pt x="837253" y="384796"/>
                  <a:pt x="968362" y="438584"/>
                </a:cubicBezTo>
                <a:cubicBezTo>
                  <a:pt x="1099471" y="492372"/>
                  <a:pt x="1251871" y="615637"/>
                  <a:pt x="1371774" y="680631"/>
                </a:cubicBezTo>
                <a:cubicBezTo>
                  <a:pt x="1491677" y="745625"/>
                  <a:pt x="1556671" y="769158"/>
                  <a:pt x="1687780" y="828549"/>
                </a:cubicBezTo>
                <a:cubicBezTo>
                  <a:pt x="1818889" y="887940"/>
                  <a:pt x="2043007" y="968623"/>
                  <a:pt x="2158427" y="1036979"/>
                </a:cubicBezTo>
                <a:cubicBezTo>
                  <a:pt x="2273847" y="1105335"/>
                  <a:pt x="2348927" y="1183775"/>
                  <a:pt x="2380303" y="1238684"/>
                </a:cubicBezTo>
                <a:cubicBezTo>
                  <a:pt x="2411679" y="1293593"/>
                  <a:pt x="2353408" y="1310402"/>
                  <a:pt x="2346685" y="1366431"/>
                </a:cubicBezTo>
                <a:cubicBezTo>
                  <a:pt x="2339962" y="1422460"/>
                  <a:pt x="2322032" y="1526676"/>
                  <a:pt x="2339962" y="1574861"/>
                </a:cubicBezTo>
                <a:cubicBezTo>
                  <a:pt x="2357891" y="1623046"/>
                  <a:pt x="2400474" y="1640975"/>
                  <a:pt x="2454262" y="1655543"/>
                </a:cubicBezTo>
                <a:cubicBezTo>
                  <a:pt x="2508050" y="1670111"/>
                  <a:pt x="2615626" y="1638735"/>
                  <a:pt x="2662691" y="1662267"/>
                </a:cubicBezTo>
                <a:cubicBezTo>
                  <a:pt x="2709756" y="1685799"/>
                  <a:pt x="2718720" y="1741828"/>
                  <a:pt x="2736650" y="1796737"/>
                </a:cubicBezTo>
                <a:cubicBezTo>
                  <a:pt x="2754580" y="1851646"/>
                  <a:pt x="2754580" y="1940173"/>
                  <a:pt x="2770268" y="1991720"/>
                </a:cubicBezTo>
                <a:cubicBezTo>
                  <a:pt x="2785956" y="2043267"/>
                  <a:pt x="2780354" y="2074644"/>
                  <a:pt x="2830780" y="2106020"/>
                </a:cubicBezTo>
                <a:cubicBezTo>
                  <a:pt x="2881206" y="2137396"/>
                  <a:pt x="3017918" y="2136276"/>
                  <a:pt x="3072827" y="2179979"/>
                </a:cubicBezTo>
                <a:cubicBezTo>
                  <a:pt x="3127736" y="2223682"/>
                  <a:pt x="3134459" y="2287555"/>
                  <a:pt x="3160232" y="2368237"/>
                </a:cubicBezTo>
                <a:cubicBezTo>
                  <a:pt x="3186005" y="2448919"/>
                  <a:pt x="3218503" y="2594597"/>
                  <a:pt x="3227468" y="2664073"/>
                </a:cubicBezTo>
                <a:cubicBezTo>
                  <a:pt x="3236433" y="2733549"/>
                  <a:pt x="3221865" y="2751478"/>
                  <a:pt x="3214021" y="2785096"/>
                </a:cubicBezTo>
                <a:cubicBezTo>
                  <a:pt x="3206177" y="2818714"/>
                  <a:pt x="3245397" y="2881467"/>
                  <a:pt x="3214021" y="2892673"/>
                </a:cubicBezTo>
                <a:close/>
              </a:path>
            </a:pathLst>
          </a:custGeom>
          <a:gradFill>
            <a:gsLst>
              <a:gs pos="0">
                <a:srgbClr val="542708">
                  <a:alpha val="69803"/>
                </a:srgbClr>
              </a:gs>
              <a:gs pos="27000">
                <a:srgbClr val="542708">
                  <a:alpha val="69803"/>
                </a:srgbClr>
              </a:gs>
              <a:gs pos="51000">
                <a:srgbClr val="C55A11">
                  <a:alpha val="69803"/>
                </a:srgbClr>
              </a:gs>
              <a:gs pos="68000">
                <a:srgbClr val="FBE4D4">
                  <a:alpha val="9803"/>
                </a:srgbClr>
              </a:gs>
              <a:gs pos="100000">
                <a:srgbClr val="FBE4D4">
                  <a:alpha val="9803"/>
                </a:srgbClr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5" name="Google Shape;1445;g34932c3bc03_0_1444"/>
          <p:cNvSpPr/>
          <p:nvPr/>
        </p:nvSpPr>
        <p:spPr>
          <a:xfrm>
            <a:off x="9313661" y="2624917"/>
            <a:ext cx="2313680" cy="2820085"/>
          </a:xfrm>
          <a:custGeom>
            <a:rect b="b" l="l" r="r" t="t"/>
            <a:pathLst>
              <a:path extrusionOk="0" h="2557900" w="1924058">
                <a:moveTo>
                  <a:pt x="26443" y="2059015"/>
                </a:moveTo>
                <a:cubicBezTo>
                  <a:pt x="94799" y="2010830"/>
                  <a:pt x="306591" y="1906615"/>
                  <a:pt x="450026" y="1843862"/>
                </a:cubicBezTo>
                <a:cubicBezTo>
                  <a:pt x="593461" y="1781109"/>
                  <a:pt x="768273" y="1759818"/>
                  <a:pt x="887055" y="1682498"/>
                </a:cubicBezTo>
                <a:cubicBezTo>
                  <a:pt x="1005837" y="1605178"/>
                  <a:pt x="1099967" y="1493118"/>
                  <a:pt x="1162720" y="1379939"/>
                </a:cubicBezTo>
                <a:cubicBezTo>
                  <a:pt x="1225473" y="1266760"/>
                  <a:pt x="1260211" y="1136771"/>
                  <a:pt x="1263573" y="1003421"/>
                </a:cubicBezTo>
                <a:cubicBezTo>
                  <a:pt x="1266935" y="870071"/>
                  <a:pt x="1212025" y="689657"/>
                  <a:pt x="1182890" y="579839"/>
                </a:cubicBezTo>
                <a:cubicBezTo>
                  <a:pt x="1153755" y="470021"/>
                  <a:pt x="1110052" y="417353"/>
                  <a:pt x="1088761" y="344515"/>
                </a:cubicBezTo>
                <a:cubicBezTo>
                  <a:pt x="1067470" y="271677"/>
                  <a:pt x="1038334" y="199959"/>
                  <a:pt x="1055143" y="142809"/>
                </a:cubicBezTo>
                <a:cubicBezTo>
                  <a:pt x="1071952" y="85659"/>
                  <a:pt x="1135826" y="9459"/>
                  <a:pt x="1189614" y="1615"/>
                </a:cubicBezTo>
                <a:cubicBezTo>
                  <a:pt x="1243402" y="-6229"/>
                  <a:pt x="1294950" y="12822"/>
                  <a:pt x="1377873" y="95745"/>
                </a:cubicBezTo>
                <a:cubicBezTo>
                  <a:pt x="1460796" y="178668"/>
                  <a:pt x="1604231" y="362444"/>
                  <a:pt x="1687155" y="499156"/>
                </a:cubicBezTo>
                <a:cubicBezTo>
                  <a:pt x="1770079" y="635868"/>
                  <a:pt x="1836193" y="774821"/>
                  <a:pt x="1875414" y="916015"/>
                </a:cubicBezTo>
                <a:cubicBezTo>
                  <a:pt x="1914635" y="1057209"/>
                  <a:pt x="1929203" y="1233141"/>
                  <a:pt x="1922479" y="1346321"/>
                </a:cubicBezTo>
                <a:cubicBezTo>
                  <a:pt x="1915756" y="1459500"/>
                  <a:pt x="1879896" y="1486395"/>
                  <a:pt x="1835073" y="1595092"/>
                </a:cubicBezTo>
                <a:cubicBezTo>
                  <a:pt x="1790250" y="1703789"/>
                  <a:pt x="1700603" y="1898771"/>
                  <a:pt x="1653538" y="1998503"/>
                </a:cubicBezTo>
                <a:cubicBezTo>
                  <a:pt x="1606473" y="2098235"/>
                  <a:pt x="1599750" y="2140818"/>
                  <a:pt x="1552685" y="2193486"/>
                </a:cubicBezTo>
                <a:cubicBezTo>
                  <a:pt x="1505620" y="2246154"/>
                  <a:pt x="1460796" y="2271927"/>
                  <a:pt x="1371149" y="2314509"/>
                </a:cubicBezTo>
                <a:cubicBezTo>
                  <a:pt x="1281502" y="2357091"/>
                  <a:pt x="1102208" y="2412001"/>
                  <a:pt x="1014802" y="2448980"/>
                </a:cubicBezTo>
                <a:cubicBezTo>
                  <a:pt x="927396" y="2485959"/>
                  <a:pt x="925155" y="2518457"/>
                  <a:pt x="846714" y="2536386"/>
                </a:cubicBezTo>
                <a:cubicBezTo>
                  <a:pt x="768273" y="2554315"/>
                  <a:pt x="641646" y="2561038"/>
                  <a:pt x="544155" y="2556556"/>
                </a:cubicBezTo>
                <a:cubicBezTo>
                  <a:pt x="446664" y="2552074"/>
                  <a:pt x="337967" y="2525180"/>
                  <a:pt x="261767" y="2509492"/>
                </a:cubicBezTo>
                <a:cubicBezTo>
                  <a:pt x="185567" y="2493804"/>
                  <a:pt x="126176" y="2494924"/>
                  <a:pt x="86955" y="2462427"/>
                </a:cubicBezTo>
                <a:cubicBezTo>
                  <a:pt x="47734" y="2429930"/>
                  <a:pt x="34287" y="2369418"/>
                  <a:pt x="26443" y="2314509"/>
                </a:cubicBezTo>
                <a:cubicBezTo>
                  <a:pt x="18599" y="2259600"/>
                  <a:pt x="35408" y="2176677"/>
                  <a:pt x="39890" y="2132974"/>
                </a:cubicBezTo>
                <a:cubicBezTo>
                  <a:pt x="44372" y="2089271"/>
                  <a:pt x="-41913" y="2107200"/>
                  <a:pt x="26443" y="2059015"/>
                </a:cubicBezTo>
                <a:close/>
              </a:path>
            </a:pathLst>
          </a:custGeom>
          <a:gradFill>
            <a:gsLst>
              <a:gs pos="0">
                <a:srgbClr val="260ED4">
                  <a:alpha val="69803"/>
                </a:srgbClr>
              </a:gs>
              <a:gs pos="23000">
                <a:srgbClr val="260ED4">
                  <a:alpha val="69803"/>
                </a:srgbClr>
              </a:gs>
              <a:gs pos="57000">
                <a:srgbClr val="B7B6F9">
                  <a:alpha val="49803"/>
                </a:srgbClr>
              </a:gs>
              <a:gs pos="100000">
                <a:srgbClr val="DCDCFC">
                  <a:alpha val="40000"/>
                </a:srgbClr>
              </a:gs>
            </a:gsLst>
            <a:lin ang="1350003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6" name="Google Shape;1446;g34932c3bc03_0_1444"/>
          <p:cNvSpPr/>
          <p:nvPr/>
        </p:nvSpPr>
        <p:spPr>
          <a:xfrm rot="8148180">
            <a:off x="6892729" y="2929518"/>
            <a:ext cx="348143" cy="22254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7" name="Google Shape;1447;g34932c3bc03_0_1444"/>
          <p:cNvSpPr/>
          <p:nvPr/>
        </p:nvSpPr>
        <p:spPr>
          <a:xfrm rot="8148125">
            <a:off x="7486565" y="3579739"/>
            <a:ext cx="636458" cy="22254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8" name="Google Shape;1448;g34932c3bc03_0_1444"/>
          <p:cNvSpPr/>
          <p:nvPr/>
        </p:nvSpPr>
        <p:spPr>
          <a:xfrm rot="7056359">
            <a:off x="8442420" y="4357287"/>
            <a:ext cx="598202" cy="22274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9" name="Google Shape;1449;g34932c3bc03_0_1444"/>
          <p:cNvSpPr/>
          <p:nvPr/>
        </p:nvSpPr>
        <p:spPr>
          <a:xfrm rot="3889562">
            <a:off x="9988129" y="4844351"/>
            <a:ext cx="707387" cy="22277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0" name="Google Shape;1450;g34932c3bc03_0_1444"/>
          <p:cNvSpPr/>
          <p:nvPr/>
        </p:nvSpPr>
        <p:spPr>
          <a:xfrm rot="2347824">
            <a:off x="10576767" y="4467364"/>
            <a:ext cx="707350" cy="22264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1" name="Google Shape;1451;g34932c3bc03_0_1444"/>
          <p:cNvSpPr/>
          <p:nvPr/>
        </p:nvSpPr>
        <p:spPr>
          <a:xfrm rot="1043544">
            <a:off x="10859826" y="3849381"/>
            <a:ext cx="641321" cy="22259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2" name="Google Shape;1452;g34932c3bc03_0_1444"/>
          <p:cNvSpPr/>
          <p:nvPr/>
        </p:nvSpPr>
        <p:spPr>
          <a:xfrm rot="-1610692">
            <a:off x="10782150" y="3247517"/>
            <a:ext cx="467031" cy="22258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3" name="Google Shape;1453;g34932c3bc03_0_1444"/>
          <p:cNvSpPr/>
          <p:nvPr/>
        </p:nvSpPr>
        <p:spPr>
          <a:xfrm>
            <a:off x="6675120" y="3163824"/>
            <a:ext cx="594360" cy="667512"/>
          </a:xfrm>
          <a:custGeom>
            <a:rect b="b" l="l" r="r" t="t"/>
            <a:pathLst>
              <a:path extrusionOk="0" h="667512" w="594360">
                <a:moveTo>
                  <a:pt x="0" y="0"/>
                </a:moveTo>
                <a:cubicBezTo>
                  <a:pt x="54102" y="56388"/>
                  <a:pt x="108204" y="112776"/>
                  <a:pt x="173736" y="182880"/>
                </a:cubicBezTo>
                <a:cubicBezTo>
                  <a:pt x="239268" y="252984"/>
                  <a:pt x="323088" y="339852"/>
                  <a:pt x="393192" y="420624"/>
                </a:cubicBezTo>
                <a:cubicBezTo>
                  <a:pt x="463296" y="501396"/>
                  <a:pt x="528828" y="584454"/>
                  <a:pt x="594360" y="667512"/>
                </a:cubicBezTo>
              </a:path>
            </a:pathLst>
          </a:custGeom>
          <a:noFill/>
          <a:ln cap="flat" cmpd="sng" w="762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4" name="Google Shape;1454;g34932c3bc03_0_1444"/>
          <p:cNvSpPr/>
          <p:nvPr/>
        </p:nvSpPr>
        <p:spPr>
          <a:xfrm rot="9439040">
            <a:off x="6911410" y="3217253"/>
            <a:ext cx="336854" cy="508962"/>
          </a:xfrm>
          <a:prstGeom prst="chord">
            <a:avLst>
              <a:gd fmla="val 2700000" name="adj1"/>
              <a:gd fmla="val 1620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5" name="Google Shape;1455;g34932c3bc03_0_1444"/>
          <p:cNvSpPr txBox="1"/>
          <p:nvPr/>
        </p:nvSpPr>
        <p:spPr>
          <a:xfrm>
            <a:off x="7143048" y="2238349"/>
            <a:ext cx="1711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2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Prop-Upwind</a:t>
            </a:r>
            <a:endParaRPr b="1" baseline="-25000" sz="2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6" name="Google Shape;1456;g34932c3bc03_0_1444"/>
          <p:cNvSpPr txBox="1"/>
          <p:nvPr/>
        </p:nvSpPr>
        <p:spPr>
          <a:xfrm>
            <a:off x="8703151" y="3413300"/>
            <a:ext cx="2098800" cy="52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260ED4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2800">
                <a:solidFill>
                  <a:srgbClr val="260ED4"/>
                </a:solidFill>
                <a:latin typeface="Calibri"/>
                <a:ea typeface="Calibri"/>
                <a:cs typeface="Calibri"/>
                <a:sym typeface="Calibri"/>
              </a:rPr>
              <a:t>Prop-Downwind</a:t>
            </a:r>
            <a:r>
              <a:rPr b="1" lang="en-US" sz="2800">
                <a:solidFill>
                  <a:srgbClr val="260ED4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b="1" sz="2800">
              <a:solidFill>
                <a:srgbClr val="260E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0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g34932c3bc03_0_150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MCS Forward Motion Factors</a:t>
            </a:r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5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34932c3bc03_0_150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MCS Forward Motion Factors</a:t>
            </a:r>
            <a:endParaRPr/>
          </a:p>
        </p:txBody>
      </p:sp>
      <p:sp>
        <p:nvSpPr>
          <p:cNvPr id="1467" name="Google Shape;1467;g34932c3bc03_0_150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The Corfidi et al. (1996) method only factors mean-wind and low-level wind/convergence-driven propagation influences.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g34932c3bc03_0_151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MCS Forward Motion Factors</a:t>
            </a:r>
            <a:endParaRPr/>
          </a:p>
        </p:txBody>
      </p:sp>
      <p:sp>
        <p:nvSpPr>
          <p:cNvPr id="1473" name="Google Shape;1473;g34932c3bc03_0_151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The Corfidi et al. (1996) method only factors mean-wind and low-level wind/convergence-driven propagation influences.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What about the cold pool? Studies have shown that MCS forward speed is dependent on cold pool evolution (Charba 1974; Newton and Fankhauser 1975; Betts 1976; Miller and Betts 1977).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9"/>
          <p:cNvSpPr txBox="1"/>
          <p:nvPr>
            <p:ph idx="1" type="body"/>
          </p:nvPr>
        </p:nvSpPr>
        <p:spPr>
          <a:xfrm>
            <a:off x="0" y="597694"/>
            <a:ext cx="12119955" cy="626030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-301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 </a:t>
            </a:r>
            <a:endParaRPr/>
          </a:p>
        </p:txBody>
      </p:sp>
      <p:sp>
        <p:nvSpPr>
          <p:cNvPr id="292" name="Google Shape;292;p9"/>
          <p:cNvSpPr txBox="1"/>
          <p:nvPr/>
        </p:nvSpPr>
        <p:spPr>
          <a:xfrm>
            <a:off x="4596937" y="2199808"/>
            <a:ext cx="2295500" cy="57355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293" name="Google Shape;293;p9"/>
          <p:cNvSpPr/>
          <p:nvPr/>
        </p:nvSpPr>
        <p:spPr>
          <a:xfrm>
            <a:off x="6059979" y="2319251"/>
            <a:ext cx="382386" cy="349135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9"/>
          <p:cNvSpPr txBox="1"/>
          <p:nvPr>
            <p:ph type="title"/>
          </p:nvPr>
        </p:nvSpPr>
        <p:spPr>
          <a:xfrm>
            <a:off x="0" y="-6508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 sz="3200"/>
              <a:t>MCSs on the spatial and temporal spectrum</a:t>
            </a:r>
            <a:endParaRPr b="1" sz="3200"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7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34932c3bc03_0_151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MCS Forward Motion Factors</a:t>
            </a:r>
            <a:endParaRPr/>
          </a:p>
        </p:txBody>
      </p:sp>
      <p:sp>
        <p:nvSpPr>
          <p:cNvPr id="1479" name="Google Shape;1479;g34932c3bc03_0_1518"/>
          <p:cNvSpPr txBox="1"/>
          <p:nvPr>
            <p:ph idx="1" type="body"/>
          </p:nvPr>
        </p:nvSpPr>
        <p:spPr>
          <a:xfrm>
            <a:off x="174661" y="1825625"/>
            <a:ext cx="11640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In reality, MCS forward motion is influenced by 3 factors: Mean Wind Speed - </a:t>
            </a:r>
            <a:r>
              <a:rPr b="1" lang="en-US">
                <a:solidFill>
                  <a:schemeClr val="accent1"/>
                </a:solidFill>
              </a:rPr>
              <a:t>V</a:t>
            </a:r>
            <a:r>
              <a:rPr b="1" baseline="-25000" lang="en-US">
                <a:solidFill>
                  <a:schemeClr val="accent1"/>
                </a:solidFill>
              </a:rPr>
              <a:t>CL</a:t>
            </a:r>
            <a:r>
              <a:rPr lang="en-US"/>
              <a:t>, Upwind  (low-level-convergence-driven) propagation - </a:t>
            </a:r>
            <a:r>
              <a:rPr b="1" lang="en-US">
                <a:solidFill>
                  <a:schemeClr val="accent2"/>
                </a:solidFill>
              </a:rPr>
              <a:t>V</a:t>
            </a:r>
            <a:r>
              <a:rPr b="1" baseline="-25000" lang="en-US">
                <a:solidFill>
                  <a:schemeClr val="accent2"/>
                </a:solidFill>
              </a:rPr>
              <a:t>Prop-Upwind</a:t>
            </a:r>
            <a:r>
              <a:rPr lang="en-US"/>
              <a:t>, and Downwind (cold-pool-driven) propagation – </a:t>
            </a:r>
            <a:r>
              <a:rPr b="1" lang="en-US">
                <a:solidFill>
                  <a:srgbClr val="260ED4"/>
                </a:solidFill>
              </a:rPr>
              <a:t>V</a:t>
            </a:r>
            <a:r>
              <a:rPr b="1" baseline="-25000" lang="en-US">
                <a:solidFill>
                  <a:srgbClr val="260ED4"/>
                </a:solidFill>
              </a:rPr>
              <a:t>Prop-Downwind</a:t>
            </a:r>
            <a:r>
              <a:rPr lang="en-US"/>
              <a:t> (Corfidi 2003).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However, the Corfidi et al. (1996) </a:t>
            </a:r>
            <a:r>
              <a:rPr b="1" lang="en-US"/>
              <a:t>V</a:t>
            </a:r>
            <a:r>
              <a:rPr b="1" baseline="-25000" lang="en-US"/>
              <a:t>MCS</a:t>
            </a:r>
            <a:r>
              <a:rPr lang="en-US"/>
              <a:t> vector already takes into upwind propagation, so we can substitute this vector in as a component of MCS motion. Henceforth, we will call the ‘</a:t>
            </a:r>
            <a:r>
              <a:rPr b="1" lang="en-US"/>
              <a:t>V</a:t>
            </a:r>
            <a:r>
              <a:rPr b="1" baseline="-25000" lang="en-US"/>
              <a:t>MCS</a:t>
            </a:r>
            <a:r>
              <a:rPr lang="en-US"/>
              <a:t>’ vector ‘</a:t>
            </a:r>
            <a:r>
              <a:rPr b="1" lang="en-US"/>
              <a:t>V</a:t>
            </a:r>
            <a:r>
              <a:rPr b="1" baseline="-25000" lang="en-US"/>
              <a:t>upwind</a:t>
            </a:r>
            <a:r>
              <a:rPr lang="en-US"/>
              <a:t>’.</a:t>
            </a:r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3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g34932c3bc03_0_152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MCS Forward Motion Factors</a:t>
            </a:r>
            <a:endParaRPr/>
          </a:p>
        </p:txBody>
      </p:sp>
      <p:sp>
        <p:nvSpPr>
          <p:cNvPr id="1485" name="Google Shape;1485;g34932c3bc03_0_1523"/>
          <p:cNvSpPr txBox="1"/>
          <p:nvPr>
            <p:ph idx="1" type="body"/>
          </p:nvPr>
        </p:nvSpPr>
        <p:spPr>
          <a:xfrm>
            <a:off x="174661" y="1825625"/>
            <a:ext cx="11640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Again, the components of MCS forward motion are additive, so we add V</a:t>
            </a:r>
            <a:r>
              <a:rPr baseline="-25000" lang="en-US"/>
              <a:t>CL</a:t>
            </a:r>
            <a:r>
              <a:rPr lang="en-US"/>
              <a:t> and </a:t>
            </a:r>
            <a:r>
              <a:rPr b="1" lang="en-US"/>
              <a:t>V</a:t>
            </a:r>
            <a:r>
              <a:rPr b="1" baseline="-25000" lang="en-US"/>
              <a:t>upwind</a:t>
            </a:r>
            <a:r>
              <a:rPr lang="en-US"/>
              <a:t> to get </a:t>
            </a:r>
            <a:r>
              <a:rPr b="1" lang="en-US">
                <a:solidFill>
                  <a:srgbClr val="260ED4"/>
                </a:solidFill>
              </a:rPr>
              <a:t>V</a:t>
            </a:r>
            <a:r>
              <a:rPr b="1" baseline="-25000" lang="en-US">
                <a:solidFill>
                  <a:srgbClr val="260ED4"/>
                </a:solidFill>
              </a:rPr>
              <a:t>downwind</a:t>
            </a:r>
            <a:r>
              <a:rPr lang="en-US"/>
              <a:t>. As such, </a:t>
            </a:r>
            <a:endParaRPr u="sng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9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g34932c3bc03_0_152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MCS Forward Motion Factors</a:t>
            </a:r>
            <a:endParaRPr/>
          </a:p>
        </p:txBody>
      </p:sp>
      <p:sp>
        <p:nvSpPr>
          <p:cNvPr id="1491" name="Google Shape;1491;g34932c3bc03_0_1528"/>
          <p:cNvSpPr txBox="1"/>
          <p:nvPr>
            <p:ph idx="1" type="body"/>
          </p:nvPr>
        </p:nvSpPr>
        <p:spPr>
          <a:xfrm>
            <a:off x="174661" y="1825625"/>
            <a:ext cx="11640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Again, the components of MCS forward motion are additive, so we add V</a:t>
            </a:r>
            <a:r>
              <a:rPr baseline="-25000" lang="en-US"/>
              <a:t>CL</a:t>
            </a:r>
            <a:r>
              <a:rPr lang="en-US"/>
              <a:t> and </a:t>
            </a:r>
            <a:r>
              <a:rPr b="1" lang="en-US"/>
              <a:t>V</a:t>
            </a:r>
            <a:r>
              <a:rPr b="1" baseline="-25000" lang="en-US"/>
              <a:t>upwind</a:t>
            </a:r>
            <a:r>
              <a:rPr lang="en-US"/>
              <a:t> to get </a:t>
            </a:r>
            <a:r>
              <a:rPr b="1" lang="en-US">
                <a:solidFill>
                  <a:srgbClr val="260ED4"/>
                </a:solidFill>
              </a:rPr>
              <a:t>V</a:t>
            </a:r>
            <a:r>
              <a:rPr b="1" baseline="-25000" lang="en-US">
                <a:solidFill>
                  <a:srgbClr val="260ED4"/>
                </a:solidFill>
              </a:rPr>
              <a:t>downwind</a:t>
            </a:r>
            <a:r>
              <a:rPr lang="en-US"/>
              <a:t>. As such, </a:t>
            </a:r>
            <a:endParaRPr u="sng"/>
          </a:p>
        </p:txBody>
      </p:sp>
      <p:cxnSp>
        <p:nvCxnSpPr>
          <p:cNvPr id="1492" name="Google Shape;1492;g34932c3bc03_0_1528"/>
          <p:cNvCxnSpPr/>
          <p:nvPr/>
        </p:nvCxnSpPr>
        <p:spPr>
          <a:xfrm flipH="1" rot="10800000">
            <a:off x="352165" y="3110556"/>
            <a:ext cx="3190500" cy="19047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493" name="Google Shape;1493;g34932c3bc03_0_1528"/>
          <p:cNvSpPr txBox="1"/>
          <p:nvPr/>
        </p:nvSpPr>
        <p:spPr>
          <a:xfrm rot="-1903862">
            <a:off x="1107175" y="3252387"/>
            <a:ext cx="929777" cy="831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4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CL</a:t>
            </a:r>
            <a:endParaRPr b="1" baseline="-25000" sz="4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94" name="Google Shape;1494;g34932c3bc03_0_1528"/>
          <p:cNvCxnSpPr/>
          <p:nvPr/>
        </p:nvCxnSpPr>
        <p:spPr>
          <a:xfrm flipH="1">
            <a:off x="2886385" y="3110503"/>
            <a:ext cx="686700" cy="21033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495" name="Google Shape;1495;g34932c3bc03_0_1528"/>
          <p:cNvSpPr txBox="1"/>
          <p:nvPr/>
        </p:nvSpPr>
        <p:spPr>
          <a:xfrm rot="-4930369">
            <a:off x="2861031" y="3800435"/>
            <a:ext cx="1348160" cy="8312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4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Prop</a:t>
            </a:r>
            <a:endParaRPr b="1" baseline="-25000" sz="4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96" name="Google Shape;1496;g34932c3bc03_0_1528"/>
          <p:cNvCxnSpPr/>
          <p:nvPr/>
        </p:nvCxnSpPr>
        <p:spPr>
          <a:xfrm>
            <a:off x="342555" y="5055718"/>
            <a:ext cx="2543700" cy="945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497" name="Google Shape;1497;g34932c3bc03_0_1528"/>
          <p:cNvSpPr txBox="1"/>
          <p:nvPr/>
        </p:nvSpPr>
        <p:spPr>
          <a:xfrm rot="217408">
            <a:off x="933696" y="4999928"/>
            <a:ext cx="1319638" cy="831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MCS</a:t>
            </a:r>
            <a:endParaRPr b="1" baseline="-25000"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g34932c3bc03_0_153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MCS Forward Motion Factors</a:t>
            </a:r>
            <a:endParaRPr/>
          </a:p>
        </p:txBody>
      </p:sp>
      <p:sp>
        <p:nvSpPr>
          <p:cNvPr id="1503" name="Google Shape;1503;g34932c3bc03_0_1539"/>
          <p:cNvSpPr txBox="1"/>
          <p:nvPr>
            <p:ph idx="1" type="body"/>
          </p:nvPr>
        </p:nvSpPr>
        <p:spPr>
          <a:xfrm>
            <a:off x="174661" y="1825625"/>
            <a:ext cx="11640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Again, the components of MCS forward motion are additive, so we add V</a:t>
            </a:r>
            <a:r>
              <a:rPr baseline="-25000" lang="en-US"/>
              <a:t>CL</a:t>
            </a:r>
            <a:r>
              <a:rPr lang="en-US"/>
              <a:t> and </a:t>
            </a:r>
            <a:r>
              <a:rPr b="1" lang="en-US"/>
              <a:t>V</a:t>
            </a:r>
            <a:r>
              <a:rPr b="1" baseline="-25000" lang="en-US"/>
              <a:t>upwind</a:t>
            </a:r>
            <a:r>
              <a:rPr lang="en-US"/>
              <a:t> to get </a:t>
            </a:r>
            <a:r>
              <a:rPr b="1" lang="en-US">
                <a:solidFill>
                  <a:srgbClr val="260ED4"/>
                </a:solidFill>
              </a:rPr>
              <a:t>V</a:t>
            </a:r>
            <a:r>
              <a:rPr b="1" baseline="-25000" lang="en-US">
                <a:solidFill>
                  <a:srgbClr val="260ED4"/>
                </a:solidFill>
              </a:rPr>
              <a:t>downwind</a:t>
            </a:r>
            <a:r>
              <a:rPr lang="en-US"/>
              <a:t>. As such, </a:t>
            </a:r>
            <a:endParaRPr u="sng"/>
          </a:p>
        </p:txBody>
      </p:sp>
      <p:cxnSp>
        <p:nvCxnSpPr>
          <p:cNvPr id="1504" name="Google Shape;1504;g34932c3bc03_0_1539"/>
          <p:cNvCxnSpPr/>
          <p:nvPr/>
        </p:nvCxnSpPr>
        <p:spPr>
          <a:xfrm flipH="1" rot="10800000">
            <a:off x="352165" y="3110556"/>
            <a:ext cx="3190500" cy="19047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505" name="Google Shape;1505;g34932c3bc03_0_1539"/>
          <p:cNvSpPr txBox="1"/>
          <p:nvPr/>
        </p:nvSpPr>
        <p:spPr>
          <a:xfrm rot="-1903862">
            <a:off x="1107175" y="3252387"/>
            <a:ext cx="929777" cy="831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4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CL</a:t>
            </a:r>
            <a:endParaRPr b="1" baseline="-25000" sz="4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06" name="Google Shape;1506;g34932c3bc03_0_1539"/>
          <p:cNvCxnSpPr/>
          <p:nvPr/>
        </p:nvCxnSpPr>
        <p:spPr>
          <a:xfrm flipH="1">
            <a:off x="2886385" y="3110503"/>
            <a:ext cx="686700" cy="21033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507" name="Google Shape;1507;g34932c3bc03_0_1539"/>
          <p:cNvSpPr txBox="1"/>
          <p:nvPr/>
        </p:nvSpPr>
        <p:spPr>
          <a:xfrm rot="-4930369">
            <a:off x="2861031" y="3800435"/>
            <a:ext cx="1348160" cy="8312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4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Prop</a:t>
            </a:r>
            <a:endParaRPr b="1" baseline="-25000" sz="4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08" name="Google Shape;1508;g34932c3bc03_0_1539"/>
          <p:cNvCxnSpPr/>
          <p:nvPr/>
        </p:nvCxnSpPr>
        <p:spPr>
          <a:xfrm>
            <a:off x="342555" y="5055718"/>
            <a:ext cx="2543700" cy="945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509" name="Google Shape;1509;g34932c3bc03_0_1539"/>
          <p:cNvSpPr txBox="1"/>
          <p:nvPr/>
        </p:nvSpPr>
        <p:spPr>
          <a:xfrm rot="217408">
            <a:off x="933696" y="4999928"/>
            <a:ext cx="1319638" cy="831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MCS</a:t>
            </a:r>
            <a:endParaRPr b="1" baseline="-25000"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0" name="Google Shape;1510;g34932c3bc03_0_1539"/>
          <p:cNvSpPr txBox="1"/>
          <p:nvPr/>
        </p:nvSpPr>
        <p:spPr>
          <a:xfrm>
            <a:off x="4536287" y="3739713"/>
            <a:ext cx="1870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becomes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4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Google Shape;1515;g34932c3bc03_0_155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MCS Forward Motion Factors</a:t>
            </a:r>
            <a:endParaRPr/>
          </a:p>
        </p:txBody>
      </p:sp>
      <p:sp>
        <p:nvSpPr>
          <p:cNvPr id="1516" name="Google Shape;1516;g34932c3bc03_0_1551"/>
          <p:cNvSpPr txBox="1"/>
          <p:nvPr>
            <p:ph idx="1" type="body"/>
          </p:nvPr>
        </p:nvSpPr>
        <p:spPr>
          <a:xfrm>
            <a:off x="174661" y="1825625"/>
            <a:ext cx="11640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Again, the components of MCS forward motion are additive, so we add V</a:t>
            </a:r>
            <a:r>
              <a:rPr baseline="-25000" lang="en-US"/>
              <a:t>CL</a:t>
            </a:r>
            <a:r>
              <a:rPr lang="en-US"/>
              <a:t> and </a:t>
            </a:r>
            <a:r>
              <a:rPr b="1" lang="en-US"/>
              <a:t>V</a:t>
            </a:r>
            <a:r>
              <a:rPr b="1" baseline="-25000" lang="en-US"/>
              <a:t>upwind</a:t>
            </a:r>
            <a:r>
              <a:rPr lang="en-US"/>
              <a:t> to get </a:t>
            </a:r>
            <a:r>
              <a:rPr b="1" lang="en-US">
                <a:solidFill>
                  <a:srgbClr val="260ED4"/>
                </a:solidFill>
              </a:rPr>
              <a:t>V</a:t>
            </a:r>
            <a:r>
              <a:rPr b="1" baseline="-25000" lang="en-US">
                <a:solidFill>
                  <a:srgbClr val="260ED4"/>
                </a:solidFill>
              </a:rPr>
              <a:t>downwind</a:t>
            </a:r>
            <a:r>
              <a:rPr lang="en-US"/>
              <a:t>. As such, </a:t>
            </a:r>
            <a:endParaRPr u="sng"/>
          </a:p>
        </p:txBody>
      </p:sp>
      <p:cxnSp>
        <p:nvCxnSpPr>
          <p:cNvPr id="1517" name="Google Shape;1517;g34932c3bc03_0_1551"/>
          <p:cNvCxnSpPr/>
          <p:nvPr/>
        </p:nvCxnSpPr>
        <p:spPr>
          <a:xfrm flipH="1" rot="10800000">
            <a:off x="352165" y="3110556"/>
            <a:ext cx="3190500" cy="19047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518" name="Google Shape;1518;g34932c3bc03_0_1551"/>
          <p:cNvSpPr txBox="1"/>
          <p:nvPr/>
        </p:nvSpPr>
        <p:spPr>
          <a:xfrm rot="-1903862">
            <a:off x="1107175" y="3252387"/>
            <a:ext cx="929777" cy="831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4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CL</a:t>
            </a:r>
            <a:endParaRPr b="1" baseline="-25000" sz="4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19" name="Google Shape;1519;g34932c3bc03_0_1551"/>
          <p:cNvCxnSpPr/>
          <p:nvPr/>
        </p:nvCxnSpPr>
        <p:spPr>
          <a:xfrm flipH="1">
            <a:off x="2886385" y="3110503"/>
            <a:ext cx="686700" cy="21033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520" name="Google Shape;1520;g34932c3bc03_0_1551"/>
          <p:cNvSpPr txBox="1"/>
          <p:nvPr/>
        </p:nvSpPr>
        <p:spPr>
          <a:xfrm rot="-4930369">
            <a:off x="2861031" y="3800435"/>
            <a:ext cx="1348160" cy="8312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4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Prop</a:t>
            </a:r>
            <a:endParaRPr b="1" baseline="-25000" sz="4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21" name="Google Shape;1521;g34932c3bc03_0_1551"/>
          <p:cNvCxnSpPr/>
          <p:nvPr/>
        </p:nvCxnSpPr>
        <p:spPr>
          <a:xfrm>
            <a:off x="342555" y="5055718"/>
            <a:ext cx="2543700" cy="945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522" name="Google Shape;1522;g34932c3bc03_0_1551"/>
          <p:cNvSpPr txBox="1"/>
          <p:nvPr/>
        </p:nvSpPr>
        <p:spPr>
          <a:xfrm rot="217408">
            <a:off x="933696" y="4999928"/>
            <a:ext cx="1319638" cy="831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MCS</a:t>
            </a:r>
            <a:endParaRPr b="1" baseline="-25000"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3" name="Google Shape;1523;g34932c3bc03_0_1551"/>
          <p:cNvSpPr txBox="1"/>
          <p:nvPr/>
        </p:nvSpPr>
        <p:spPr>
          <a:xfrm>
            <a:off x="4536287" y="3739713"/>
            <a:ext cx="1870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becomes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24" name="Google Shape;1524;g34932c3bc03_0_1551"/>
          <p:cNvCxnSpPr/>
          <p:nvPr/>
        </p:nvCxnSpPr>
        <p:spPr>
          <a:xfrm flipH="1" rot="10800000">
            <a:off x="6311575" y="3245493"/>
            <a:ext cx="3190500" cy="19047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525" name="Google Shape;1525;g34932c3bc03_0_1551"/>
          <p:cNvSpPr txBox="1"/>
          <p:nvPr/>
        </p:nvSpPr>
        <p:spPr>
          <a:xfrm rot="-1903862">
            <a:off x="7068598" y="3425268"/>
            <a:ext cx="929777" cy="831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4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CL</a:t>
            </a:r>
            <a:endParaRPr b="1" baseline="-25000" sz="4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26" name="Google Shape;1526;g34932c3bc03_0_1551"/>
          <p:cNvCxnSpPr/>
          <p:nvPr/>
        </p:nvCxnSpPr>
        <p:spPr>
          <a:xfrm>
            <a:off x="9501936" y="3245440"/>
            <a:ext cx="2543700" cy="945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527" name="Google Shape;1527;g34932c3bc03_0_1551"/>
          <p:cNvSpPr txBox="1"/>
          <p:nvPr/>
        </p:nvSpPr>
        <p:spPr>
          <a:xfrm rot="167910">
            <a:off x="9729410" y="2371509"/>
            <a:ext cx="1880242" cy="8310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Upwind</a:t>
            </a:r>
            <a:endParaRPr b="1" baseline="-25000"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8" name="Google Shape;1528;g34932c3bc03_0_1551"/>
          <p:cNvSpPr txBox="1"/>
          <p:nvPr/>
        </p:nvSpPr>
        <p:spPr>
          <a:xfrm>
            <a:off x="8363528" y="6138890"/>
            <a:ext cx="3682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 </a:t>
            </a: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MCS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</a:t>
            </a: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Upwind</a:t>
            </a:r>
            <a:endParaRPr b="1" baseline="-25000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2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g34932c3bc03_0_156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MCS Forward Motion Factors</a:t>
            </a:r>
            <a:endParaRPr/>
          </a:p>
        </p:txBody>
      </p:sp>
      <p:sp>
        <p:nvSpPr>
          <p:cNvPr id="1534" name="Google Shape;1534;g34932c3bc03_0_1568"/>
          <p:cNvSpPr txBox="1"/>
          <p:nvPr>
            <p:ph idx="1" type="body"/>
          </p:nvPr>
        </p:nvSpPr>
        <p:spPr>
          <a:xfrm>
            <a:off x="174661" y="1825625"/>
            <a:ext cx="11640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Again, the components of MCS forward motion are additive, so we add V</a:t>
            </a:r>
            <a:r>
              <a:rPr baseline="-25000" lang="en-US"/>
              <a:t>CL</a:t>
            </a:r>
            <a:r>
              <a:rPr lang="en-US"/>
              <a:t> and </a:t>
            </a:r>
            <a:r>
              <a:rPr b="1" lang="en-US"/>
              <a:t>V</a:t>
            </a:r>
            <a:r>
              <a:rPr b="1" baseline="-25000" lang="en-US"/>
              <a:t>upwind</a:t>
            </a:r>
            <a:r>
              <a:rPr lang="en-US"/>
              <a:t> to get </a:t>
            </a:r>
            <a:r>
              <a:rPr b="1" lang="en-US">
                <a:solidFill>
                  <a:srgbClr val="260ED4"/>
                </a:solidFill>
              </a:rPr>
              <a:t>V</a:t>
            </a:r>
            <a:r>
              <a:rPr b="1" baseline="-25000" lang="en-US">
                <a:solidFill>
                  <a:srgbClr val="260ED4"/>
                </a:solidFill>
              </a:rPr>
              <a:t>downwind</a:t>
            </a:r>
            <a:r>
              <a:rPr lang="en-US"/>
              <a:t>. As such, </a:t>
            </a:r>
            <a:endParaRPr u="sng"/>
          </a:p>
        </p:txBody>
      </p:sp>
      <p:cxnSp>
        <p:nvCxnSpPr>
          <p:cNvPr id="1535" name="Google Shape;1535;g34932c3bc03_0_1568"/>
          <p:cNvCxnSpPr/>
          <p:nvPr/>
        </p:nvCxnSpPr>
        <p:spPr>
          <a:xfrm flipH="1" rot="10800000">
            <a:off x="352165" y="3110556"/>
            <a:ext cx="3190500" cy="19047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536" name="Google Shape;1536;g34932c3bc03_0_1568"/>
          <p:cNvSpPr txBox="1"/>
          <p:nvPr/>
        </p:nvSpPr>
        <p:spPr>
          <a:xfrm rot="-1903862">
            <a:off x="1107175" y="3252387"/>
            <a:ext cx="929777" cy="831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4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CL</a:t>
            </a:r>
            <a:endParaRPr b="1" baseline="-25000" sz="4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37" name="Google Shape;1537;g34932c3bc03_0_1568"/>
          <p:cNvCxnSpPr/>
          <p:nvPr/>
        </p:nvCxnSpPr>
        <p:spPr>
          <a:xfrm flipH="1">
            <a:off x="2886385" y="3110503"/>
            <a:ext cx="686700" cy="21033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538" name="Google Shape;1538;g34932c3bc03_0_1568"/>
          <p:cNvSpPr txBox="1"/>
          <p:nvPr/>
        </p:nvSpPr>
        <p:spPr>
          <a:xfrm rot="-4930369">
            <a:off x="2861031" y="3800435"/>
            <a:ext cx="1348160" cy="8312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4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Prop</a:t>
            </a:r>
            <a:endParaRPr b="1" baseline="-25000" sz="4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39" name="Google Shape;1539;g34932c3bc03_0_1568"/>
          <p:cNvCxnSpPr/>
          <p:nvPr/>
        </p:nvCxnSpPr>
        <p:spPr>
          <a:xfrm>
            <a:off x="342555" y="5055718"/>
            <a:ext cx="2543700" cy="945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540" name="Google Shape;1540;g34932c3bc03_0_1568"/>
          <p:cNvSpPr txBox="1"/>
          <p:nvPr/>
        </p:nvSpPr>
        <p:spPr>
          <a:xfrm rot="217408">
            <a:off x="933696" y="4999928"/>
            <a:ext cx="1319638" cy="831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MCS</a:t>
            </a:r>
            <a:endParaRPr b="1" baseline="-25000"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1" name="Google Shape;1541;g34932c3bc03_0_1568"/>
          <p:cNvSpPr txBox="1"/>
          <p:nvPr/>
        </p:nvSpPr>
        <p:spPr>
          <a:xfrm>
            <a:off x="4536287" y="3739713"/>
            <a:ext cx="1870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becomes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42" name="Google Shape;1542;g34932c3bc03_0_1568"/>
          <p:cNvCxnSpPr/>
          <p:nvPr/>
        </p:nvCxnSpPr>
        <p:spPr>
          <a:xfrm flipH="1" rot="10800000">
            <a:off x="6311575" y="3245493"/>
            <a:ext cx="3190500" cy="19047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543" name="Google Shape;1543;g34932c3bc03_0_1568"/>
          <p:cNvSpPr txBox="1"/>
          <p:nvPr/>
        </p:nvSpPr>
        <p:spPr>
          <a:xfrm rot="-1903862">
            <a:off x="7068598" y="3425268"/>
            <a:ext cx="929777" cy="831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4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CL</a:t>
            </a:r>
            <a:endParaRPr b="1" baseline="-25000" sz="4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44" name="Google Shape;1544;g34932c3bc03_0_1568"/>
          <p:cNvCxnSpPr/>
          <p:nvPr/>
        </p:nvCxnSpPr>
        <p:spPr>
          <a:xfrm>
            <a:off x="9501936" y="3245440"/>
            <a:ext cx="2543700" cy="945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545" name="Google Shape;1545;g34932c3bc03_0_1568"/>
          <p:cNvSpPr txBox="1"/>
          <p:nvPr/>
        </p:nvSpPr>
        <p:spPr>
          <a:xfrm rot="167910">
            <a:off x="9729410" y="2371509"/>
            <a:ext cx="1880242" cy="8310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Upwind</a:t>
            </a:r>
            <a:endParaRPr b="1" baseline="-25000"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6" name="Google Shape;1546;g34932c3bc03_0_1568"/>
          <p:cNvSpPr txBox="1"/>
          <p:nvPr/>
        </p:nvSpPr>
        <p:spPr>
          <a:xfrm>
            <a:off x="8363528" y="6138890"/>
            <a:ext cx="3682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 </a:t>
            </a: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MCS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</a:t>
            </a: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Upwind</a:t>
            </a:r>
            <a:endParaRPr b="1" baseline="-25000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47" name="Google Shape;1547;g34932c3bc03_0_1568"/>
          <p:cNvCxnSpPr/>
          <p:nvPr/>
        </p:nvCxnSpPr>
        <p:spPr>
          <a:xfrm flipH="1" rot="10800000">
            <a:off x="6311575" y="3368793"/>
            <a:ext cx="5734200" cy="1781400"/>
          </a:xfrm>
          <a:prstGeom prst="straightConnector1">
            <a:avLst/>
          </a:prstGeom>
          <a:noFill/>
          <a:ln cap="flat" cmpd="sng" w="76200">
            <a:solidFill>
              <a:srgbClr val="260ED4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548" name="Google Shape;1548;g34932c3bc03_0_1568"/>
          <p:cNvSpPr txBox="1"/>
          <p:nvPr/>
        </p:nvSpPr>
        <p:spPr>
          <a:xfrm rot="-972806">
            <a:off x="8199691" y="4213918"/>
            <a:ext cx="2395993" cy="8310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260ED4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4800">
                <a:solidFill>
                  <a:srgbClr val="260ED4"/>
                </a:solidFill>
                <a:latin typeface="Calibri"/>
                <a:ea typeface="Calibri"/>
                <a:cs typeface="Calibri"/>
                <a:sym typeface="Calibri"/>
              </a:rPr>
              <a:t>Downwind</a:t>
            </a:r>
            <a:endParaRPr b="1" baseline="-25000" sz="4800">
              <a:solidFill>
                <a:srgbClr val="260E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2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34932c3bc03_0_158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MCS Forward Motion Factors</a:t>
            </a:r>
            <a:endParaRPr/>
          </a:p>
        </p:txBody>
      </p:sp>
      <p:sp>
        <p:nvSpPr>
          <p:cNvPr id="1554" name="Google Shape;1554;g34932c3bc03_0_1587"/>
          <p:cNvSpPr txBox="1"/>
          <p:nvPr>
            <p:ph idx="1" type="body"/>
          </p:nvPr>
        </p:nvSpPr>
        <p:spPr>
          <a:xfrm>
            <a:off x="174661" y="1825625"/>
            <a:ext cx="118461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Downwind-propagating MCSs are dominated by the cold pool, and derechos are also produced by cold-pool-driven MCSs, which are dominated by internal forcing mechanisms.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u="sng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As such, </a:t>
            </a:r>
            <a:r>
              <a:rPr b="1" lang="en-US">
                <a:solidFill>
                  <a:srgbClr val="260ED4"/>
                </a:solidFill>
              </a:rPr>
              <a:t>V</a:t>
            </a:r>
            <a:r>
              <a:rPr b="1" baseline="-25000" lang="en-US">
                <a:solidFill>
                  <a:srgbClr val="260ED4"/>
                </a:solidFill>
              </a:rPr>
              <a:t>downwind</a:t>
            </a:r>
            <a:r>
              <a:rPr lang="en-US"/>
              <a:t> would be a useful vector for monitoring derecho progression.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Note that </a:t>
            </a:r>
            <a:r>
              <a:rPr b="1" lang="en-US">
                <a:solidFill>
                  <a:srgbClr val="260ED4"/>
                </a:solidFill>
              </a:rPr>
              <a:t>V</a:t>
            </a:r>
            <a:r>
              <a:rPr b="1" baseline="-25000" lang="en-US">
                <a:solidFill>
                  <a:srgbClr val="260ED4"/>
                </a:solidFill>
              </a:rPr>
              <a:t>downwind</a:t>
            </a:r>
            <a:r>
              <a:rPr lang="en-US"/>
              <a:t> is a longer vector than V</a:t>
            </a:r>
            <a:r>
              <a:rPr baseline="-25000" lang="en-US"/>
              <a:t>CL</a:t>
            </a:r>
            <a:r>
              <a:rPr lang="en-US"/>
              <a:t>. </a:t>
            </a:r>
            <a:endParaRPr/>
          </a:p>
        </p:txBody>
      </p:sp>
      <p:cxnSp>
        <p:nvCxnSpPr>
          <p:cNvPr id="1555" name="Google Shape;1555;g34932c3bc03_0_1587"/>
          <p:cNvCxnSpPr/>
          <p:nvPr/>
        </p:nvCxnSpPr>
        <p:spPr>
          <a:xfrm flipH="1" rot="10800000">
            <a:off x="7123233" y="5085653"/>
            <a:ext cx="2657700" cy="14721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556" name="Google Shape;1556;g34932c3bc03_0_1587"/>
          <p:cNvSpPr txBox="1"/>
          <p:nvPr/>
        </p:nvSpPr>
        <p:spPr>
          <a:xfrm rot="-1903996">
            <a:off x="7756895" y="5161325"/>
            <a:ext cx="743205" cy="6464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CL</a:t>
            </a:r>
            <a:endParaRPr b="1" baseline="-25000" sz="3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57" name="Google Shape;1557;g34932c3bc03_0_1587"/>
          <p:cNvCxnSpPr/>
          <p:nvPr/>
        </p:nvCxnSpPr>
        <p:spPr>
          <a:xfrm flipH="1" rot="10800000">
            <a:off x="9780997" y="5085751"/>
            <a:ext cx="2006100" cy="81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558" name="Google Shape;1558;g34932c3bc03_0_1587"/>
          <p:cNvSpPr txBox="1"/>
          <p:nvPr/>
        </p:nvSpPr>
        <p:spPr>
          <a:xfrm>
            <a:off x="9957167" y="4279001"/>
            <a:ext cx="1455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Upwind</a:t>
            </a:r>
            <a:endParaRPr b="1" baseline="-25000"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59" name="Google Shape;1559;g34932c3bc03_0_1587"/>
          <p:cNvCxnSpPr/>
          <p:nvPr/>
        </p:nvCxnSpPr>
        <p:spPr>
          <a:xfrm flipH="1" rot="10800000">
            <a:off x="7123233" y="5093753"/>
            <a:ext cx="4664100" cy="1464000"/>
          </a:xfrm>
          <a:prstGeom prst="straightConnector1">
            <a:avLst/>
          </a:prstGeom>
          <a:noFill/>
          <a:ln cap="flat" cmpd="sng" w="76200">
            <a:solidFill>
              <a:srgbClr val="260ED4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560" name="Google Shape;1560;g34932c3bc03_0_1587"/>
          <p:cNvSpPr txBox="1"/>
          <p:nvPr/>
        </p:nvSpPr>
        <p:spPr>
          <a:xfrm rot="-972948">
            <a:off x="9144436" y="5675147"/>
            <a:ext cx="1842397" cy="646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260ED4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3600">
                <a:solidFill>
                  <a:srgbClr val="260ED4"/>
                </a:solidFill>
                <a:latin typeface="Calibri"/>
                <a:ea typeface="Calibri"/>
                <a:cs typeface="Calibri"/>
                <a:sym typeface="Calibri"/>
              </a:rPr>
              <a:t>Downwind</a:t>
            </a:r>
            <a:endParaRPr b="1" baseline="-25000" sz="3600">
              <a:solidFill>
                <a:srgbClr val="260E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5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g3407466c2e4_0_0"/>
          <p:cNvSpPr txBox="1"/>
          <p:nvPr>
            <p:ph idx="12" type="sldNum"/>
          </p:nvPr>
        </p:nvSpPr>
        <p:spPr>
          <a:xfrm>
            <a:off x="9347204" y="649291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67" name="Google Shape;1567;g3407466c2e4_0_0"/>
          <p:cNvSpPr txBox="1"/>
          <p:nvPr>
            <p:ph idx="1" type="body"/>
          </p:nvPr>
        </p:nvSpPr>
        <p:spPr>
          <a:xfrm>
            <a:off x="304800" y="381000"/>
            <a:ext cx="11480700" cy="51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33865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3200"/>
              <a:buNone/>
            </a:pPr>
            <a:r>
              <a:rPr lang="en-US" sz="1867"/>
              <a:t>MCSs moving faster than the mean wind speed is an excellent discriminator between cold-pool-driven MCSs and their squall line counterparts.</a:t>
            </a:r>
            <a:endParaRPr/>
          </a:p>
        </p:txBody>
      </p:sp>
      <p:pic>
        <p:nvPicPr>
          <p:cNvPr id="1568" name="Google Shape;1568;g3407466c2e4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601" y="1295400"/>
            <a:ext cx="4018377" cy="3849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9" name="Google Shape;1569;g3407466c2e4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72682" y="1294316"/>
            <a:ext cx="3975708" cy="3850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0" name="Google Shape;1570;g3407466c2e4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01096" y="1294317"/>
            <a:ext cx="3844330" cy="3850105"/>
          </a:xfrm>
          <a:prstGeom prst="rect">
            <a:avLst/>
          </a:prstGeom>
          <a:noFill/>
          <a:ln>
            <a:noFill/>
          </a:ln>
        </p:spPr>
      </p:pic>
      <p:sp>
        <p:nvSpPr>
          <p:cNvPr id="1571" name="Google Shape;1571;g3407466c2e4_0_0"/>
          <p:cNvSpPr txBox="1"/>
          <p:nvPr/>
        </p:nvSpPr>
        <p:spPr>
          <a:xfrm>
            <a:off x="160963" y="5302598"/>
            <a:ext cx="114807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Note: Cold-pool-driven MCSs and strongly forced squall lines both have degrees of internal and external forcing (i.e. a level of contribution from the cold pool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argument is that to define derechos as a distinct phenomena, internal forcing mechanisms must dominate, which is defined by the MCS moving faster than the full mean wind speed.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5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p10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References</a:t>
            </a:r>
            <a:endParaRPr/>
          </a:p>
        </p:txBody>
      </p:sp>
      <p:sp>
        <p:nvSpPr>
          <p:cNvPr id="1577" name="Google Shape;1577;p10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Corfidi, S. F., 2003</a:t>
            </a:r>
            <a:r>
              <a:rPr i="1" lang="en-US" sz="1600"/>
              <a:t>: </a:t>
            </a:r>
            <a:r>
              <a:rPr lang="en-US" sz="1600"/>
              <a:t>Cold pools and MCS propagation: Forecasting the motion of downwind-developing MCSs. </a:t>
            </a:r>
            <a:r>
              <a:rPr i="1" lang="en-US" sz="1600"/>
              <a:t>Wea. Forecasting</a:t>
            </a:r>
            <a:r>
              <a:rPr lang="en-US" sz="1600"/>
              <a:t>, </a:t>
            </a:r>
            <a:r>
              <a:rPr b="1" i="1" lang="en-US" sz="1600"/>
              <a:t>18</a:t>
            </a:r>
            <a:r>
              <a:rPr lang="en-US" sz="1600"/>
              <a:t>, 997–1017, </a:t>
            </a:r>
            <a:r>
              <a:rPr lang="en-US" sz="1600" u="sng">
                <a:solidFill>
                  <a:schemeClr val="hlink"/>
                </a:solidFill>
                <a:hlinkClick r:id="rId3"/>
              </a:rPr>
              <a:t>https://doi.org/10.1175/1520-0434(2003)018&lt;0997:CPAMPF&gt;2.0.CO;2</a:t>
            </a:r>
            <a:r>
              <a:rPr lang="en-US" sz="1600"/>
              <a:t>.</a:t>
            </a:r>
            <a:endParaRPr/>
          </a:p>
          <a:p>
            <a:pPr indent="-1270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Corfidi, S. F., Merritt J. H. , and Fritsch J. M. , 1996</a:t>
            </a:r>
            <a:r>
              <a:rPr i="1" lang="en-US" sz="1600"/>
              <a:t>: </a:t>
            </a:r>
            <a:r>
              <a:rPr lang="en-US" sz="1600"/>
              <a:t>Predicting the movement of mesoscale convective complexes. </a:t>
            </a:r>
            <a:r>
              <a:rPr i="1" lang="en-US" sz="1600"/>
              <a:t>Wea. Forecasting</a:t>
            </a:r>
            <a:r>
              <a:rPr lang="en-US" sz="1600"/>
              <a:t>, </a:t>
            </a:r>
            <a:r>
              <a:rPr b="1" i="1" lang="en-US" sz="1600"/>
              <a:t>11</a:t>
            </a:r>
            <a:r>
              <a:rPr lang="en-US" sz="1600"/>
              <a:t> </a:t>
            </a:r>
            <a:r>
              <a:rPr b="1" lang="en-US" sz="1600"/>
              <a:t>, </a:t>
            </a:r>
            <a:r>
              <a:rPr lang="en-US" sz="1600"/>
              <a:t>41–46. </a:t>
            </a:r>
            <a:r>
              <a:rPr lang="en-US" sz="1600" u="sng">
                <a:solidFill>
                  <a:schemeClr val="hlink"/>
                </a:solidFill>
                <a:hlinkClick r:id="rId4"/>
              </a:rPr>
              <a:t>https://doi.org/10.1175/1520-0434(1996)011&lt;0041:PTMOMC&gt;2.0.CO;2</a:t>
            </a:r>
            <a:r>
              <a:rPr lang="en-US" sz="1600"/>
              <a:t>.</a:t>
            </a:r>
            <a:endParaRPr/>
          </a:p>
          <a:p>
            <a:pPr indent="-1270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Houze, R. A., 2018: 100 years of research on mesoscale convective systems. </a:t>
            </a:r>
            <a:r>
              <a:rPr i="1" lang="en-US" sz="1600"/>
              <a:t>A Century of Progress in Atmospheric and Related Sciences: Celebrating the American Meteorological Society Centennial</a:t>
            </a:r>
            <a:r>
              <a:rPr lang="en-US" sz="1600"/>
              <a:t>, </a:t>
            </a:r>
            <a:r>
              <a:rPr i="1" lang="en-US" sz="1600"/>
              <a:t>Meteor. Monogr.</a:t>
            </a:r>
            <a:r>
              <a:rPr lang="en-US" sz="1600"/>
              <a:t>, No. 59, Amer. Meteor. Soc., </a:t>
            </a:r>
            <a:r>
              <a:rPr lang="en-US" sz="1600" u="sng">
                <a:solidFill>
                  <a:schemeClr val="hlink"/>
                </a:solidFill>
                <a:hlinkClick r:id="rId5"/>
              </a:rPr>
              <a:t>https://doi.org/10.1175/AMSMONOGRAPHS-D-18-0001.1</a:t>
            </a:r>
            <a:r>
              <a:rPr lang="en-US" sz="1600"/>
              <a:t>.</a:t>
            </a:r>
            <a:endParaRPr/>
          </a:p>
          <a:p>
            <a:pPr indent="-16192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</a:pPr>
            <a:r>
              <a:t/>
            </a:r>
            <a:endParaRPr sz="105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Parker, M. D., and R. H. Johnson, 2000</a:t>
            </a:r>
            <a:r>
              <a:rPr i="1" lang="en-US" sz="1600"/>
              <a:t>: </a:t>
            </a:r>
            <a:r>
              <a:rPr lang="en-US" sz="1600"/>
              <a:t>Organizational modes of midlatitude mesoscale convective systems. </a:t>
            </a:r>
            <a:r>
              <a:rPr i="1" lang="en-US" sz="1600"/>
              <a:t>Mon. Wea. Rev.</a:t>
            </a:r>
            <a:r>
              <a:rPr lang="en-US" sz="1600"/>
              <a:t>, </a:t>
            </a:r>
            <a:r>
              <a:rPr b="1" i="1" lang="en-US" sz="1600"/>
              <a:t>128</a:t>
            </a:r>
            <a:r>
              <a:rPr lang="en-US" sz="1600"/>
              <a:t>, 3413–3436, </a:t>
            </a:r>
            <a:r>
              <a:rPr lang="en-US" sz="1600" u="sng">
                <a:solidFill>
                  <a:schemeClr val="hlink"/>
                </a:solidFill>
                <a:hlinkClick r:id="rId6"/>
              </a:rPr>
              <a:t>https://doi.org/10.1175/1520-0493(2001)129&lt;3413:OMOMMC&gt;2.0.CO;2</a:t>
            </a:r>
            <a:r>
              <a:rPr lang="en-US" sz="1600"/>
              <a:t>.</a:t>
            </a:r>
            <a:endParaRPr sz="7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2023-04-09T22:46:25Z</dcterms:created>
  <dc:creator>Brian Squitieri</dc:creator>
</cp:coreProperties>
</file>